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45"/>
  </p:notesMasterIdLst>
  <p:sldIdLst>
    <p:sldId id="256" r:id="rId2"/>
    <p:sldId id="257" r:id="rId3"/>
    <p:sldId id="258" r:id="rId4"/>
    <p:sldId id="294" r:id="rId5"/>
    <p:sldId id="293" r:id="rId6"/>
    <p:sldId id="259" r:id="rId7"/>
    <p:sldId id="267" r:id="rId8"/>
    <p:sldId id="269" r:id="rId9"/>
    <p:sldId id="268" r:id="rId10"/>
    <p:sldId id="270" r:id="rId11"/>
    <p:sldId id="271" r:id="rId12"/>
    <p:sldId id="304" r:id="rId13"/>
    <p:sldId id="305" r:id="rId14"/>
    <p:sldId id="306" r:id="rId15"/>
    <p:sldId id="307" r:id="rId16"/>
    <p:sldId id="272" r:id="rId17"/>
    <p:sldId id="276" r:id="rId18"/>
    <p:sldId id="262" r:id="rId19"/>
    <p:sldId id="275" r:id="rId20"/>
    <p:sldId id="283" r:id="rId21"/>
    <p:sldId id="284" r:id="rId22"/>
    <p:sldId id="285" r:id="rId23"/>
    <p:sldId id="286" r:id="rId24"/>
    <p:sldId id="287" r:id="rId25"/>
    <p:sldId id="263" r:id="rId26"/>
    <p:sldId id="264" r:id="rId27"/>
    <p:sldId id="273" r:id="rId28"/>
    <p:sldId id="274" r:id="rId29"/>
    <p:sldId id="300" r:id="rId30"/>
    <p:sldId id="308" r:id="rId31"/>
    <p:sldId id="295" r:id="rId32"/>
    <p:sldId id="296" r:id="rId33"/>
    <p:sldId id="297" r:id="rId34"/>
    <p:sldId id="279" r:id="rId35"/>
    <p:sldId id="298" r:id="rId36"/>
    <p:sldId id="299" r:id="rId37"/>
    <p:sldId id="281" r:id="rId38"/>
    <p:sldId id="280" r:id="rId39"/>
    <p:sldId id="290" r:id="rId40"/>
    <p:sldId id="301" r:id="rId41"/>
    <p:sldId id="302" r:id="rId42"/>
    <p:sldId id="303" r:id="rId43"/>
    <p:sldId id="261" r:id="rId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5435" autoAdjust="0"/>
  </p:normalViewPr>
  <p:slideViewPr>
    <p:cSldViewPr snapToGrid="0">
      <p:cViewPr varScale="1">
        <p:scale>
          <a:sx n="77" d="100"/>
          <a:sy n="77" d="100"/>
        </p:scale>
        <p:origin x="17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8:18:01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 24575,'97'1'0,"110"-2"0,-105-11 0,-58 6 0,47 0 0,295 7-1365,-349-1-5461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8:18:03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24575,'928'0'-1365,"-904"0"-5461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8:18:18.5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24575,'1'1'0,"-1"0"0,0 0 0,1 0 0,-1 0 0,1 0 0,-1 0 0,1 0 0,0 0 0,-1 0 0,1 0 0,0 0 0,0-1 0,0 1 0,-1 0 0,1-1 0,0 1 0,0 0 0,0-1 0,0 0 0,0 1 0,0-1 0,0 1 0,0-1 0,0 0 0,0 0 0,0 1 0,3-1 0,33 4 0,-32-4 0,219 2 0,-115-3 0,-87 0-455,1-1 0,22-4 0,-17 0-6371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8:18:20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54 24575,'4'0'0,"5"0"0,9 0 0,5 0 0,3 0 0,1 0 0,0 0 0,3-4 0,4-5 0,4-5 0,0-1 0,-6 3-8191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11F28-7843-4DAE-BE04-8465BE35A47B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50E38-58FC-4378-AB1F-4308A8899B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375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163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D227A-F8B2-0A17-CBD0-63B8A87C6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C57947-CA61-D681-5FDE-811549ED45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BC92635-7B4C-C246-625B-FD8C40842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003BC3-2AFE-9765-27B3-5F767EF900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857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C08D3-68ED-C186-8BB5-2029FED8C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F295F4-2F96-5D1D-FB0A-664FB7009D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D95AF08-EF5E-68EE-AA00-21CA03A90D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98F1E6-1894-0E99-78DB-602A7274F5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215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EFAC6-A6BA-7049-86EF-FD9D05977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89D8E61-5394-239E-8145-5C6E4FB5F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4D280E4-2435-BFE7-8769-B2EEB9AA5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EF8ACF-2E3D-6C60-46A3-2A3F605985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737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50E38-58FC-4378-AB1F-4308A8899B0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083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FB2D1-5464-E70A-BDAC-74EB29E50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7CCDAC5-10B6-F7FA-BB4B-28853ECA2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A59F0C5-9B24-F0BB-414B-CE26ACE75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7CB811-5BC0-AE9F-43BE-80648FF672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428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05B3F-B11A-5E76-6BB8-58591E478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067D4E-8568-3F3D-CB74-BE227E2BD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3BB3633-3807-FD77-BB2B-E2DF9D9D4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F45BB8-B1B9-700F-F205-4FF67B531B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389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1A38E-AD26-72D9-7D4B-9AA392FEF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CCCF6F7-B032-5169-0761-E7C2D63761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4CA2807-77C4-68ED-8978-1D3BDDD62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C087A4-7F72-6CA7-3567-E65F56E5CE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85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490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562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61C39-4167-5BE3-33D1-3F267D102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9A13BEC-1638-FCD0-EAA0-5F2193A62F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0BEE423-D5E6-69F2-5D35-633979C711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3DCB06-21D8-F92B-73C2-5F104EE0B4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659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53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A9106-BC45-FD54-C6CD-B8EDF2A8C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5F1A939-E162-0D4F-435A-FA5BC9118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95E12E1-A94E-336E-9DA8-B43502D5E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0DC90A-AF70-B69E-5313-8911B31B1F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489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266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50E38-58FC-4378-AB1F-4308A8899B0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310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8AE26-D663-09EB-C4C8-FB1A6C977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84A3935-0083-71F3-8C5B-85E45CDF44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CA10BB7-C35C-23E9-AA83-8CD62C712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0FB798-7CFB-50E6-7A0E-CBEA9A31A4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92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4800600"/>
            <a:ext cx="7063740" cy="5228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 marL="342892" indent="0" algn="ctr">
              <a:buNone/>
              <a:defRPr sz="1650"/>
            </a:lvl2pPr>
            <a:lvl3pPr marL="685783" indent="0" algn="ctr">
              <a:buNone/>
              <a:defRPr sz="1650"/>
            </a:lvl3pPr>
            <a:lvl4pPr marL="1028675" indent="0" algn="ctr">
              <a:buNone/>
              <a:defRPr sz="1500"/>
            </a:lvl4pPr>
            <a:lvl5pPr marL="1371566" indent="0" algn="ctr">
              <a:buNone/>
              <a:defRPr sz="1500"/>
            </a:lvl5pPr>
            <a:lvl6pPr marL="1714457" indent="0" algn="ctr">
              <a:buNone/>
              <a:defRPr sz="1500"/>
            </a:lvl6pPr>
            <a:lvl7pPr marL="2057348" indent="0" algn="ctr">
              <a:buNone/>
              <a:defRPr sz="1500"/>
            </a:lvl7pPr>
            <a:lvl8pPr marL="2400240" indent="0" algn="ctr">
              <a:buNone/>
              <a:defRPr sz="1500"/>
            </a:lvl8pPr>
            <a:lvl9pPr marL="2743132" indent="0" algn="ctr">
              <a:buNone/>
              <a:defRPr sz="15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组合 30"/>
          <p:cNvGrpSpPr>
            <a:grpSpLocks noChangeAspect="1"/>
          </p:cNvGrpSpPr>
          <p:nvPr userDrawn="1"/>
        </p:nvGrpSpPr>
        <p:grpSpPr>
          <a:xfrm>
            <a:off x="1039543" y="5417975"/>
            <a:ext cx="1693098" cy="285824"/>
            <a:chOff x="8729725" y="4570716"/>
            <a:chExt cx="2830513" cy="477838"/>
          </a:xfrm>
          <a:solidFill>
            <a:schemeClr val="bg2">
              <a:lumMod val="60000"/>
              <a:lumOff val="40000"/>
              <a:alpha val="50000"/>
            </a:schemeClr>
          </a:solidFill>
        </p:grpSpPr>
        <p:sp>
          <p:nvSpPr>
            <p:cNvPr id="32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41"/>
            <p:cNvSpPr>
              <a:spLocks/>
            </p:cNvSpPr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2"/>
            <p:cNvSpPr>
              <a:spLocks/>
            </p:cNvSpPr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3"/>
            <p:cNvSpPr>
              <a:spLocks/>
            </p:cNvSpPr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8050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7400" y="758952"/>
            <a:ext cx="7222744" cy="11562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7400" y="2042160"/>
            <a:ext cx="7222744" cy="44500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469094" indent="-335747">
              <a:buFont typeface="Wingdings" panose="05000000000000000000" pitchFamily="2" charset="2"/>
              <a:buChar char="n"/>
              <a:defRPr sz="2700">
                <a:solidFill>
                  <a:schemeClr val="tx2"/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99270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540" y="948906"/>
            <a:ext cx="7746160" cy="541227"/>
          </a:xfrm>
          <a:prstGeom prst="rect">
            <a:avLst/>
          </a:prstGeom>
        </p:spPr>
        <p:txBody>
          <a:bodyPr anchor="t"/>
          <a:lstStyle>
            <a:lvl1pPr>
              <a:defRPr lang="en-US" sz="3600" dirty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540" y="1691327"/>
            <a:ext cx="7746160" cy="4488814"/>
          </a:xfrm>
          <a:prstGeom prst="rect">
            <a:avLst/>
          </a:prstGeom>
        </p:spPr>
        <p:txBody>
          <a:bodyPr>
            <a:normAutofit/>
          </a:bodyPr>
          <a:lstStyle>
            <a:lvl1pPr marL="202401" indent="-202401">
              <a:lnSpc>
                <a:spcPct val="120000"/>
              </a:lnSpc>
              <a:buFont typeface="微软雅黑" panose="020B0503020204020204" pitchFamily="34" charset="-122"/>
              <a:buChar char="▪"/>
              <a:defRPr sz="2700"/>
            </a:lvl1pPr>
            <a:lvl2pPr marL="405994" indent="-200020">
              <a:lnSpc>
                <a:spcPct val="120000"/>
              </a:lnSpc>
              <a:buFont typeface="微软雅黑" panose="020B0503020204020204" pitchFamily="34" charset="-122"/>
              <a:buChar char="▫"/>
              <a:defRPr sz="2400"/>
            </a:lvl2pPr>
            <a:lvl3pPr marL="603632" indent="-192876">
              <a:lnSpc>
                <a:spcPct val="120000"/>
              </a:lnSpc>
              <a:buFont typeface="微软雅黑" panose="020B0503020204020204" pitchFamily="34" charset="-122"/>
              <a:buChar char="◦"/>
              <a:defRPr sz="2100"/>
            </a:lvl3pPr>
            <a:lvl4pPr marL="806034" indent="-189305">
              <a:lnSpc>
                <a:spcPct val="120000"/>
              </a:lnSpc>
              <a:buFont typeface="微软雅黑" panose="020B0503020204020204" pitchFamily="34" charset="-122"/>
              <a:buChar char="◦"/>
              <a:defRPr sz="2100"/>
            </a:lvl4pPr>
            <a:lvl5pPr marL="1009625" indent="-186924">
              <a:lnSpc>
                <a:spcPct val="120000"/>
              </a:lnSpc>
              <a:buFont typeface="微软雅黑" panose="020B0503020204020204" pitchFamily="34" charset="-122"/>
              <a:buChar char="◦"/>
              <a:defRPr sz="21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" y="503154"/>
            <a:ext cx="155276" cy="9869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394496" y="503154"/>
            <a:ext cx="7745624" cy="4048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单击此处添加副标题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928474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94540" y="1691327"/>
            <a:ext cx="7746160" cy="4488814"/>
          </a:xfrm>
          <a:prstGeom prst="rect">
            <a:avLst/>
          </a:prstGeom>
        </p:spPr>
        <p:txBody>
          <a:bodyPr>
            <a:normAutofit/>
          </a:bodyPr>
          <a:lstStyle>
            <a:lvl1pPr marL="202401" indent="-202401">
              <a:lnSpc>
                <a:spcPct val="120000"/>
              </a:lnSpc>
              <a:buFont typeface="微软雅黑" panose="020B0503020204020204" pitchFamily="34" charset="-122"/>
              <a:buChar char="▪"/>
              <a:defRPr sz="2700"/>
            </a:lvl1pPr>
            <a:lvl2pPr marL="405994" indent="-200020">
              <a:lnSpc>
                <a:spcPct val="120000"/>
              </a:lnSpc>
              <a:buFont typeface="微软雅黑" panose="020B0503020204020204" pitchFamily="34" charset="-122"/>
              <a:buChar char="▫"/>
              <a:defRPr sz="2400"/>
            </a:lvl2pPr>
            <a:lvl3pPr marL="603632" indent="-192876">
              <a:lnSpc>
                <a:spcPct val="120000"/>
              </a:lnSpc>
              <a:buFont typeface="微软雅黑" panose="020B0503020204020204" pitchFamily="34" charset="-122"/>
              <a:buChar char="◦"/>
              <a:defRPr sz="2100"/>
            </a:lvl3pPr>
            <a:lvl4pPr marL="806034" indent="-189305">
              <a:lnSpc>
                <a:spcPct val="120000"/>
              </a:lnSpc>
              <a:buFont typeface="微软雅黑" panose="020B0503020204020204" pitchFamily="34" charset="-122"/>
              <a:buChar char="◦"/>
              <a:defRPr sz="2100"/>
            </a:lvl4pPr>
            <a:lvl5pPr marL="1009625" indent="-186924">
              <a:lnSpc>
                <a:spcPct val="120000"/>
              </a:lnSpc>
              <a:buFont typeface="微软雅黑" panose="020B0503020204020204" pitchFamily="34" charset="-122"/>
              <a:buChar char="◦"/>
              <a:defRPr sz="21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1" name="Rectangle 6"/>
          <p:cNvSpPr/>
          <p:nvPr userDrawn="1"/>
        </p:nvSpPr>
        <p:spPr>
          <a:xfrm>
            <a:off x="1" y="503154"/>
            <a:ext cx="155276" cy="9869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94540" y="948906"/>
            <a:ext cx="7746160" cy="541227"/>
          </a:xfrm>
          <a:prstGeom prst="rect">
            <a:avLst/>
          </a:prstGeom>
        </p:spPr>
        <p:txBody>
          <a:bodyPr anchor="t"/>
          <a:lstStyle>
            <a:lvl1pPr>
              <a:defRPr lang="en-US" sz="3600" dirty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58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250" y="758952"/>
            <a:ext cx="7279894" cy="40416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0250" y="4800600"/>
            <a:ext cx="7279894" cy="16916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43829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85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172204"/>
            <a:ext cx="9144000" cy="685795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878" y="6172205"/>
            <a:ext cx="7486650" cy="68579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-2"/>
            <a:ext cx="9144000" cy="617220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277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69630" y="0"/>
            <a:ext cx="685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60034" y="1044180"/>
            <a:ext cx="190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021831" y="4092180"/>
            <a:ext cx="3581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9630" y="6231474"/>
            <a:ext cx="6858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1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782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</p:sldLayoutIdLst>
  <p:hf sldNum="0"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56" indent="-137156" algn="l" defTabSz="685783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892" indent="-137156" algn="l" defTabSz="685783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27" indent="-137156" algn="l" defTabSz="685783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61" indent="-137156" algn="l" defTabSz="685783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096" indent="-137156" algn="l" defTabSz="685783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199970" indent="-171446" algn="l" defTabSz="685783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4965" indent="-171446" algn="l" defTabSz="685783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49959" indent="-171446" algn="l" defTabSz="685783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4954" indent="-171446" algn="l" defTabSz="685783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19.png"/><Relationship Id="rId4" Type="http://schemas.openxmlformats.org/officeDocument/2006/relationships/customXml" Target="../ink/ink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5" Type="http://schemas.openxmlformats.org/officeDocument/2006/relationships/image" Target="../media/image23.png"/><Relationship Id="rId4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3425" y="816428"/>
            <a:ext cx="7709698" cy="1900646"/>
          </a:xfrm>
        </p:spPr>
        <p:txBody>
          <a:bodyPr/>
          <a:lstStyle/>
          <a:p>
            <a:r>
              <a:rPr lang="en-US" altLang="zh-CN" b="1" dirty="0"/>
              <a:t>RUST</a:t>
            </a:r>
            <a:r>
              <a:rPr lang="zh-CN" altLang="en-US" b="1" dirty="0"/>
              <a:t>改写</a:t>
            </a:r>
            <a:r>
              <a:rPr lang="en-US" altLang="zh-CN" b="1" dirty="0"/>
              <a:t>3FS</a:t>
            </a:r>
            <a:r>
              <a:rPr lang="zh-CN" altLang="en-US" b="1" dirty="0"/>
              <a:t>文件系统中的</a:t>
            </a:r>
            <a:r>
              <a:rPr lang="en-US" altLang="zh-CN" b="1" dirty="0"/>
              <a:t>FUSE</a:t>
            </a:r>
            <a:r>
              <a:rPr lang="zh-CN" altLang="en-US" b="1" dirty="0"/>
              <a:t>模块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98210" y="3115491"/>
            <a:ext cx="7063740" cy="522838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--Valor-Go</a:t>
            </a:r>
            <a:r>
              <a:rPr lang="zh-CN" altLang="en-US" dirty="0">
                <a:solidFill>
                  <a:schemeClr val="tx1"/>
                </a:solidFill>
              </a:rPr>
              <a:t>小组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组长：吕祖灿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组员：梁修宁  杨奕麟  任壮壮  王淇辉</a:t>
            </a:r>
          </a:p>
        </p:txBody>
      </p:sp>
    </p:spTree>
    <p:extLst>
      <p:ext uri="{BB962C8B-B14F-4D97-AF65-F5344CB8AC3E}">
        <p14:creationId xmlns:p14="http://schemas.microsoft.com/office/powerpoint/2010/main" val="151924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6AEA9-E668-2E88-D22D-0BE703593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4659E6-DE74-AC56-DC0C-3BDF9F2C7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49" y="758952"/>
            <a:ext cx="7416223" cy="4041648"/>
          </a:xfrm>
        </p:spPr>
        <p:txBody>
          <a:bodyPr/>
          <a:lstStyle/>
          <a:p>
            <a:r>
              <a:rPr lang="zh-CN" altLang="en-US" b="1" dirty="0">
                <a:ea typeface="宋体" panose="02010600030101010101" pitchFamily="2" charset="-122"/>
              </a:rPr>
              <a:t>研究实现：</a:t>
            </a:r>
            <a:r>
              <a:rPr lang="en-US" altLang="zh-CN" b="1" dirty="0">
                <a:ea typeface="宋体" panose="02010600030101010101" pitchFamily="2" charset="-122"/>
              </a:rPr>
              <a:t>FUSE</a:t>
            </a:r>
            <a:r>
              <a:rPr lang="zh-CN" altLang="en-US" b="1" dirty="0">
                <a:ea typeface="宋体" panose="02010600030101010101" pitchFamily="2" charset="-122"/>
              </a:rPr>
              <a:t>的改写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90403C-53E5-AE59-7307-7266B3CE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小节副标题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BAC60D-01F4-D1A8-25C5-4B28DB08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016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D9882-8E31-FA32-351C-C9386BA24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40627-AECB-AFCA-CF70-985AAC6C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49" y="498237"/>
            <a:ext cx="7746160" cy="541227"/>
          </a:xfrm>
        </p:spPr>
        <p:txBody>
          <a:bodyPr/>
          <a:lstStyle/>
          <a:p>
            <a:r>
              <a:rPr lang="zh-CN" altLang="en-US" dirty="0"/>
              <a:t>改写的具体内容</a:t>
            </a:r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6F35987D-2A5A-FD07-7447-0D9A3F017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746" y="1039464"/>
            <a:ext cx="5391374" cy="2958520"/>
          </a:xfr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CD60D3F-CDF8-798D-963D-DF8FB484A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97984"/>
            <a:ext cx="6372018" cy="293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74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D2A15-E321-438A-475F-FE2FAF88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C91200-51BF-EF8C-3441-736B3CF763F2}"/>
              </a:ext>
            </a:extLst>
          </p:cNvPr>
          <p:cNvSpPr txBox="1"/>
          <p:nvPr/>
        </p:nvSpPr>
        <p:spPr>
          <a:xfrm>
            <a:off x="623454" y="55516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迁移与重构的主要模块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77EB96-49ED-BA32-94A7-00555B59308A}"/>
              </a:ext>
            </a:extLst>
          </p:cNvPr>
          <p:cNvSpPr txBox="1"/>
          <p:nvPr/>
        </p:nvSpPr>
        <p:spPr>
          <a:xfrm>
            <a:off x="615142" y="924499"/>
            <a:ext cx="837923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FUSE </a:t>
            </a:r>
            <a:r>
              <a:rPr lang="zh-CN" altLang="en-US" dirty="0"/>
              <a:t>操作层（</a:t>
            </a:r>
            <a:r>
              <a:rPr lang="en-US" altLang="zh-CN" dirty="0" err="1"/>
              <a:t>FuseOps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C++ </a:t>
            </a:r>
            <a:r>
              <a:rPr lang="zh-CN" altLang="en-US" dirty="0"/>
              <a:t>： </a:t>
            </a:r>
            <a:r>
              <a:rPr lang="en-US" altLang="zh-CN" dirty="0"/>
              <a:t>FuseOps.cc/h </a:t>
            </a:r>
            <a:r>
              <a:rPr lang="zh-CN" altLang="en-US" dirty="0"/>
              <a:t>负责注册 </a:t>
            </a:r>
            <a:r>
              <a:rPr lang="en-US" altLang="zh-CN" dirty="0"/>
              <a:t>FUSE </a:t>
            </a:r>
            <a:r>
              <a:rPr lang="zh-CN" altLang="en-US" dirty="0"/>
              <a:t>回调、处理请求、管理全局状态。</a:t>
            </a:r>
          </a:p>
          <a:p>
            <a:r>
              <a:rPr lang="en-US" altLang="zh-CN" dirty="0"/>
              <a:t>Rust</a:t>
            </a:r>
            <a:r>
              <a:rPr lang="zh-CN" altLang="en-US" dirty="0"/>
              <a:t>：</a:t>
            </a:r>
            <a:r>
              <a:rPr lang="en-US" altLang="zh-CN" dirty="0"/>
              <a:t>FuseOps.rs </a:t>
            </a:r>
            <a:r>
              <a:rPr lang="zh-CN" altLang="en-US" dirty="0"/>
              <a:t>实现了 </a:t>
            </a:r>
            <a:r>
              <a:rPr lang="en-US" altLang="zh-CN" dirty="0"/>
              <a:t>fuser::Filesystem trait</a:t>
            </a:r>
            <a:r>
              <a:rPr lang="zh-CN" altLang="en-US" dirty="0"/>
              <a:t>，所有 </a:t>
            </a:r>
            <a:r>
              <a:rPr lang="en-US" altLang="zh-CN" dirty="0"/>
              <a:t>FUSE </a:t>
            </a:r>
            <a:r>
              <a:rPr lang="zh-CN" altLang="en-US" dirty="0"/>
              <a:t>回调（如 </a:t>
            </a:r>
            <a:r>
              <a:rPr lang="en-US" altLang="zh-CN" dirty="0"/>
              <a:t>lookup, </a:t>
            </a:r>
            <a:r>
              <a:rPr lang="en-US" altLang="zh-CN" dirty="0" err="1"/>
              <a:t>getattr</a:t>
            </a:r>
            <a:r>
              <a:rPr lang="en-US" altLang="zh-CN" dirty="0"/>
              <a:t>, read, write </a:t>
            </a:r>
            <a:r>
              <a:rPr lang="zh-CN" altLang="en-US" dirty="0"/>
              <a:t>等）都以 </a:t>
            </a:r>
            <a:r>
              <a:rPr lang="en-US" altLang="zh-CN" dirty="0"/>
              <a:t>Rust </a:t>
            </a:r>
            <a:r>
              <a:rPr lang="zh-CN" altLang="en-US" dirty="0"/>
              <a:t>方式实现，状态管理用 </a:t>
            </a:r>
            <a:r>
              <a:rPr lang="en-US" altLang="zh-CN" dirty="0"/>
              <a:t>struct </a:t>
            </a:r>
            <a:r>
              <a:rPr lang="zh-CN" altLang="en-US" dirty="0"/>
              <a:t>和 </a:t>
            </a:r>
            <a:r>
              <a:rPr lang="en-US" altLang="zh-CN" dirty="0"/>
              <a:t>HashMap </a:t>
            </a:r>
            <a:r>
              <a:rPr lang="zh-CN" altLang="en-US" dirty="0"/>
              <a:t>替代。</a:t>
            </a:r>
          </a:p>
          <a:p>
            <a:endParaRPr lang="en-US" altLang="zh-CN" dirty="0"/>
          </a:p>
          <a:p>
            <a:r>
              <a:rPr lang="en-US" altLang="zh-CN" dirty="0"/>
              <a:t>2. IO </a:t>
            </a:r>
            <a:r>
              <a:rPr lang="zh-CN" altLang="en-US" dirty="0"/>
              <a:t>环（</a:t>
            </a:r>
            <a:r>
              <a:rPr lang="en-US" altLang="zh-CN" dirty="0" err="1"/>
              <a:t>IoRing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C++</a:t>
            </a:r>
            <a:r>
              <a:rPr lang="zh-CN" altLang="en-US" dirty="0"/>
              <a:t>：</a:t>
            </a:r>
            <a:r>
              <a:rPr lang="en-US" altLang="zh-CN" dirty="0"/>
              <a:t>IoRing.cc/h </a:t>
            </a:r>
            <a:r>
              <a:rPr lang="zh-CN" altLang="en-US" dirty="0"/>
              <a:t>负责 </a:t>
            </a:r>
            <a:r>
              <a:rPr lang="en-US" altLang="zh-CN" dirty="0"/>
              <a:t>IO </a:t>
            </a:r>
            <a:r>
              <a:rPr lang="zh-CN" altLang="en-US" dirty="0"/>
              <a:t>环队列、信号量、并发处理等，底层用共享内存和原子操作。</a:t>
            </a:r>
          </a:p>
          <a:p>
            <a:r>
              <a:rPr lang="en-US" altLang="zh-CN" dirty="0"/>
              <a:t>Rust</a:t>
            </a:r>
            <a:r>
              <a:rPr lang="zh-CN" altLang="en-US" dirty="0"/>
              <a:t>：</a:t>
            </a:r>
            <a:r>
              <a:rPr lang="en-US" altLang="zh-CN" dirty="0"/>
              <a:t>IoRing.rs </a:t>
            </a:r>
            <a:r>
              <a:rPr lang="zh-CN" altLang="en-US" dirty="0"/>
              <a:t>用 </a:t>
            </a:r>
            <a:r>
              <a:rPr lang="en-US" altLang="zh-CN" dirty="0" err="1"/>
              <a:t>tokio-uring</a:t>
            </a:r>
            <a:r>
              <a:rPr lang="zh-CN" altLang="en-US" dirty="0"/>
              <a:t>、</a:t>
            </a:r>
            <a:r>
              <a:rPr lang="en-US" altLang="zh-CN" dirty="0" err="1"/>
              <a:t>tokio</a:t>
            </a:r>
            <a:r>
              <a:rPr lang="en-US" altLang="zh-CN" dirty="0"/>
              <a:t>::sync::Semaphore</a:t>
            </a:r>
            <a:r>
              <a:rPr lang="zh-CN" altLang="en-US" dirty="0"/>
              <a:t>、</a:t>
            </a:r>
            <a:r>
              <a:rPr lang="en-US" altLang="zh-CN" dirty="0"/>
              <a:t>Arc </a:t>
            </a:r>
            <a:r>
              <a:rPr lang="zh-CN" altLang="en-US" dirty="0"/>
              <a:t>等实现并发队列和异步 </a:t>
            </a:r>
            <a:r>
              <a:rPr lang="en-US" altLang="zh-CN" dirty="0"/>
              <a:t>IO</a:t>
            </a:r>
            <a:r>
              <a:rPr lang="zh-CN" altLang="en-US" dirty="0"/>
              <a:t>，接口更现代。</a:t>
            </a:r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配置与用户管理（</a:t>
            </a:r>
            <a:r>
              <a:rPr lang="en-US" altLang="zh-CN" dirty="0" err="1"/>
              <a:t>UserConfig</a:t>
            </a:r>
            <a:r>
              <a:rPr lang="en-US" altLang="zh-CN" dirty="0"/>
              <a:t>, </a:t>
            </a:r>
            <a:r>
              <a:rPr lang="en-US" altLang="zh-CN" dirty="0" err="1"/>
              <a:t>FuseConfig</a:t>
            </a:r>
            <a:r>
              <a:rPr lang="zh-CN" altLang="en-US" dirty="0"/>
              <a:t>）</a:t>
            </a:r>
          </a:p>
          <a:p>
            <a:br>
              <a:rPr lang="zh-CN" altLang="en-US" dirty="0"/>
            </a:br>
            <a:r>
              <a:rPr lang="en-US" altLang="zh-CN" dirty="0"/>
              <a:t>C++</a:t>
            </a:r>
            <a:r>
              <a:rPr lang="zh-CN" altLang="en-US" dirty="0"/>
              <a:t>：</a:t>
            </a:r>
            <a:r>
              <a:rPr lang="en-US" altLang="zh-CN" dirty="0"/>
              <a:t>UserConfig.cc/h, </a:t>
            </a:r>
            <a:r>
              <a:rPr lang="en-US" altLang="zh-CN" dirty="0" err="1"/>
              <a:t>FuseConfig.h</a:t>
            </a:r>
            <a:r>
              <a:rPr lang="en-US" altLang="zh-CN" dirty="0"/>
              <a:t> </a:t>
            </a:r>
            <a:r>
              <a:rPr lang="zh-CN" altLang="en-US" dirty="0"/>
              <a:t>负责配置项的管理、用户隔离、权限校验等。</a:t>
            </a:r>
          </a:p>
          <a:p>
            <a:r>
              <a:rPr lang="en-US" altLang="zh-CN" dirty="0"/>
              <a:t>Rust</a:t>
            </a:r>
            <a:r>
              <a:rPr lang="zh-CN" altLang="en-US" dirty="0"/>
              <a:t>：</a:t>
            </a:r>
            <a:r>
              <a:rPr lang="en-US" altLang="zh-CN" dirty="0"/>
              <a:t>UserConfig.rs, FuseConfig.rs </a:t>
            </a:r>
            <a:r>
              <a:rPr lang="zh-CN" altLang="en-US" dirty="0"/>
              <a:t>用 </a:t>
            </a:r>
            <a:r>
              <a:rPr lang="en-US" altLang="zh-CN" dirty="0"/>
              <a:t>struct</a:t>
            </a:r>
            <a:r>
              <a:rPr lang="zh-CN" altLang="en-US" dirty="0"/>
              <a:t>、</a:t>
            </a:r>
            <a:r>
              <a:rPr lang="en-US" altLang="zh-CN" dirty="0"/>
              <a:t>trait</a:t>
            </a:r>
            <a:r>
              <a:rPr lang="zh-CN" altLang="en-US" dirty="0"/>
              <a:t>、</a:t>
            </a:r>
            <a:r>
              <a:rPr lang="en-US" altLang="zh-CN" dirty="0"/>
              <a:t>HashMap</a:t>
            </a:r>
            <a:r>
              <a:rPr lang="zh-CN" altLang="en-US" dirty="0"/>
              <a:t>、</a:t>
            </a:r>
            <a:r>
              <a:rPr lang="en-US" altLang="zh-CN" dirty="0"/>
              <a:t>Arc </a:t>
            </a:r>
            <a:r>
              <a:rPr lang="zh-CN" altLang="en-US" dirty="0"/>
              <a:t>实现配置管理，支持热更新和多用户隔离。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8185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93D05-386B-A590-BB51-627C42ADD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DB1151-780E-2AE8-C7E4-842392BCFD1F}"/>
              </a:ext>
            </a:extLst>
          </p:cNvPr>
          <p:cNvSpPr txBox="1"/>
          <p:nvPr/>
        </p:nvSpPr>
        <p:spPr>
          <a:xfrm>
            <a:off x="706580" y="565266"/>
            <a:ext cx="748665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分布式 </a:t>
            </a:r>
            <a:r>
              <a:rPr lang="en-US" altLang="zh-CN" dirty="0"/>
              <a:t>IO</a:t>
            </a:r>
            <a:r>
              <a:rPr lang="zh-CN" altLang="en-US" dirty="0"/>
              <a:t>（</a:t>
            </a:r>
            <a:r>
              <a:rPr lang="en-US" altLang="zh-CN" dirty="0" err="1"/>
              <a:t>PioV</a:t>
            </a:r>
            <a:r>
              <a:rPr lang="en-US" altLang="zh-CN" dirty="0"/>
              <a:t>, </a:t>
            </a:r>
            <a:r>
              <a:rPr lang="en-US" altLang="zh-CN" dirty="0" err="1"/>
              <a:t>IovTable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C++</a:t>
            </a:r>
            <a:r>
              <a:rPr lang="zh-CN" altLang="en-US" dirty="0"/>
              <a:t>：</a:t>
            </a:r>
            <a:r>
              <a:rPr lang="en-US" altLang="zh-CN" dirty="0"/>
              <a:t>PioV.cc/h, IovTable.cc/h </a:t>
            </a:r>
            <a:r>
              <a:rPr lang="zh-CN" altLang="en-US" dirty="0"/>
              <a:t>负责分布式 </a:t>
            </a:r>
            <a:r>
              <a:rPr lang="en-US" altLang="zh-CN" dirty="0"/>
              <a:t>IO</a:t>
            </a:r>
            <a:r>
              <a:rPr lang="zh-CN" altLang="en-US" dirty="0"/>
              <a:t>、</a:t>
            </a:r>
            <a:r>
              <a:rPr lang="en-US" altLang="zh-CN" dirty="0"/>
              <a:t>chunk </a:t>
            </a:r>
            <a:r>
              <a:rPr lang="zh-CN" altLang="en-US" dirty="0"/>
              <a:t>管理、批量读写等。</a:t>
            </a:r>
          </a:p>
          <a:p>
            <a:r>
              <a:rPr lang="en-US" altLang="zh-CN" dirty="0"/>
              <a:t>Rust</a:t>
            </a:r>
            <a:r>
              <a:rPr lang="zh-CN" altLang="en-US" dirty="0"/>
              <a:t>：</a:t>
            </a:r>
            <a:r>
              <a:rPr lang="en-US" altLang="zh-CN" dirty="0"/>
              <a:t>PioV.rs, IovTable.rs </a:t>
            </a:r>
            <a:r>
              <a:rPr lang="zh-CN" altLang="en-US" dirty="0"/>
              <a:t>用 </a:t>
            </a:r>
            <a:r>
              <a:rPr lang="en-US" altLang="zh-CN" dirty="0"/>
              <a:t>trait + async/await </a:t>
            </a:r>
            <a:r>
              <a:rPr lang="zh-CN" altLang="en-US" dirty="0"/>
              <a:t>实现批量 </a:t>
            </a:r>
            <a:r>
              <a:rPr lang="en-US" altLang="zh-CN" dirty="0"/>
              <a:t>IO</a:t>
            </a:r>
            <a:r>
              <a:rPr lang="zh-CN" altLang="en-US" dirty="0"/>
              <a:t>，</a:t>
            </a:r>
            <a:r>
              <a:rPr lang="en-US" altLang="zh-CN" dirty="0"/>
              <a:t>chunk </a:t>
            </a:r>
            <a:r>
              <a:rPr lang="zh-CN" altLang="en-US" dirty="0"/>
              <a:t>逻辑用 </a:t>
            </a:r>
            <a:r>
              <a:rPr lang="en-US" altLang="zh-CN" dirty="0"/>
              <a:t>struct </a:t>
            </a:r>
            <a:r>
              <a:rPr lang="zh-CN" altLang="en-US" dirty="0"/>
              <a:t>封装。</a:t>
            </a:r>
          </a:p>
          <a:p>
            <a:endParaRPr lang="en-US" altLang="zh-CN" dirty="0"/>
          </a:p>
          <a:p>
            <a:r>
              <a:rPr lang="en-US" altLang="zh-CN" dirty="0"/>
              <a:t>5. </a:t>
            </a:r>
            <a:r>
              <a:rPr lang="en-US" altLang="zh-CN" dirty="0" err="1"/>
              <a:t>FuseClients</a:t>
            </a:r>
            <a:r>
              <a:rPr lang="en-US" altLang="zh-CN" dirty="0"/>
              <a:t> - </a:t>
            </a:r>
            <a:r>
              <a:rPr lang="zh-CN" altLang="en-US" dirty="0"/>
              <a:t>核心客户端管理</a:t>
            </a:r>
            <a:endParaRPr lang="en-US" altLang="zh-CN" dirty="0"/>
          </a:p>
          <a:p>
            <a:r>
              <a:rPr lang="en-US" altLang="zh-CN" dirty="0"/>
              <a:t>C++: </a:t>
            </a:r>
            <a:r>
              <a:rPr lang="en-US" altLang="zh-CN" dirty="0" err="1"/>
              <a:t>FuseClients.h</a:t>
            </a:r>
            <a:r>
              <a:rPr lang="en-US" altLang="zh-CN" dirty="0"/>
              <a:t>/cc - </a:t>
            </a:r>
            <a:r>
              <a:rPr lang="zh-CN" altLang="en-US" dirty="0"/>
              <a:t>管理所有 </a:t>
            </a:r>
            <a:r>
              <a:rPr lang="en-US" altLang="zh-CN" dirty="0"/>
              <a:t>FUSE </a:t>
            </a:r>
            <a:r>
              <a:rPr lang="zh-CN" altLang="en-US" dirty="0"/>
              <a:t>客户端、</a:t>
            </a:r>
            <a:r>
              <a:rPr lang="en-US" altLang="zh-CN" dirty="0"/>
              <a:t>IO </a:t>
            </a:r>
            <a:r>
              <a:rPr lang="zh-CN" altLang="en-US" dirty="0"/>
              <a:t>环、配置等全局状态</a:t>
            </a:r>
          </a:p>
          <a:p>
            <a:r>
              <a:rPr lang="en-US" altLang="zh-CN" dirty="0"/>
              <a:t>Rust: FuseClients.rs - </a:t>
            </a:r>
            <a:r>
              <a:rPr lang="zh-CN" altLang="en-US" dirty="0"/>
              <a:t>用 </a:t>
            </a:r>
            <a:r>
              <a:rPr lang="en-US" altLang="zh-CN" dirty="0"/>
              <a:t>Arc </a:t>
            </a:r>
            <a:r>
              <a:rPr lang="zh-CN" altLang="en-US" dirty="0"/>
              <a:t>管理共享状态，</a:t>
            </a:r>
            <a:r>
              <a:rPr lang="en-US" altLang="zh-CN" dirty="0" err="1"/>
              <a:t>tokio</a:t>
            </a:r>
            <a:r>
              <a:rPr lang="en-US" altLang="zh-CN" dirty="0"/>
              <a:t> </a:t>
            </a:r>
            <a:r>
              <a:rPr lang="zh-CN" altLang="en-US" dirty="0"/>
              <a:t>处理异步 </a:t>
            </a:r>
            <a:r>
              <a:rPr lang="en-US" altLang="zh-CN" dirty="0"/>
              <a:t>IO</a:t>
            </a:r>
          </a:p>
          <a:p>
            <a:endParaRPr lang="en-US" altLang="zh-CN" dirty="0"/>
          </a:p>
          <a:p>
            <a:r>
              <a:rPr lang="en-US" altLang="zh-CN" dirty="0"/>
              <a:t>6.FuseMainLoop - </a:t>
            </a:r>
            <a:r>
              <a:rPr lang="zh-CN" altLang="en-US" dirty="0"/>
              <a:t>主循环入口</a:t>
            </a:r>
            <a:endParaRPr lang="en-US" altLang="zh-CN" dirty="0"/>
          </a:p>
          <a:p>
            <a:r>
              <a:rPr lang="en-US" altLang="zh-CN" dirty="0"/>
              <a:t>C++: </a:t>
            </a:r>
            <a:r>
              <a:rPr lang="en-US" altLang="zh-CN" dirty="0" err="1"/>
              <a:t>FuseMainLoop.h</a:t>
            </a:r>
            <a:r>
              <a:rPr lang="en-US" altLang="zh-CN" dirty="0"/>
              <a:t>/cc - </a:t>
            </a:r>
            <a:r>
              <a:rPr lang="zh-CN" altLang="en-US" dirty="0"/>
              <a:t>使用 </a:t>
            </a:r>
            <a:r>
              <a:rPr lang="en-US" altLang="zh-CN" dirty="0"/>
              <a:t>fuse3 </a:t>
            </a:r>
            <a:r>
              <a:rPr lang="zh-CN" altLang="en-US" dirty="0"/>
              <a:t>库的底层 </a:t>
            </a:r>
            <a:r>
              <a:rPr lang="en-US" altLang="zh-CN" dirty="0"/>
              <a:t>API</a:t>
            </a:r>
          </a:p>
          <a:p>
            <a:r>
              <a:rPr lang="en-US" altLang="zh-CN" dirty="0"/>
              <a:t>Rust: FuseMainLoop.rs - </a:t>
            </a:r>
            <a:r>
              <a:rPr lang="zh-CN" altLang="en-US" dirty="0"/>
              <a:t>使用 </a:t>
            </a:r>
            <a:r>
              <a:rPr lang="en-US" altLang="zh-CN" dirty="0"/>
              <a:t>fuser crate </a:t>
            </a:r>
            <a:r>
              <a:rPr lang="zh-CN" altLang="en-US" dirty="0"/>
              <a:t>的高级 </a:t>
            </a:r>
            <a:r>
              <a:rPr lang="en-US" altLang="zh-CN" dirty="0"/>
              <a:t>API</a:t>
            </a:r>
          </a:p>
          <a:p>
            <a:endParaRPr lang="en-US" altLang="zh-CN" dirty="0"/>
          </a:p>
          <a:p>
            <a:r>
              <a:rPr lang="en-US" altLang="zh-CN" dirty="0"/>
              <a:t>7. </a:t>
            </a:r>
            <a:r>
              <a:rPr lang="en-US" altLang="zh-CN" dirty="0" err="1"/>
              <a:t>FuseConfigFetcher</a:t>
            </a:r>
            <a:r>
              <a:rPr lang="en-US" altLang="zh-CN" dirty="0"/>
              <a:t> - </a:t>
            </a:r>
            <a:r>
              <a:rPr lang="zh-CN" altLang="en-US" dirty="0"/>
              <a:t>配置获取器</a:t>
            </a:r>
            <a:endParaRPr lang="en-US" altLang="zh-CN" dirty="0"/>
          </a:p>
          <a:p>
            <a:r>
              <a:rPr lang="en-US" altLang="zh-CN" dirty="0"/>
              <a:t>C++: </a:t>
            </a:r>
            <a:r>
              <a:rPr lang="en-US" altLang="zh-CN" dirty="0" err="1"/>
              <a:t>FuseConfigFetcher.h</a:t>
            </a:r>
            <a:r>
              <a:rPr lang="en-US" altLang="zh-CN" dirty="0"/>
              <a:t>/cc - </a:t>
            </a:r>
            <a:r>
              <a:rPr lang="zh-CN" altLang="en-US" dirty="0"/>
              <a:t>继承自 </a:t>
            </a:r>
            <a:r>
              <a:rPr lang="en-US" altLang="zh-CN" dirty="0" err="1"/>
              <a:t>MgmtdClientFetcher</a:t>
            </a:r>
            <a:endParaRPr lang="en-US" altLang="zh-CN" dirty="0"/>
          </a:p>
          <a:p>
            <a:r>
              <a:rPr lang="en-US" altLang="zh-CN" dirty="0"/>
              <a:t>Rust: FuseConfigFetcher.rs - </a:t>
            </a:r>
            <a:r>
              <a:rPr lang="zh-CN" altLang="en-US" dirty="0"/>
              <a:t>独立的 </a:t>
            </a:r>
            <a:r>
              <a:rPr lang="en-US" altLang="zh-CN" dirty="0"/>
              <a:t>struct</a:t>
            </a:r>
            <a:r>
              <a:rPr lang="zh-CN" altLang="en-US" dirty="0"/>
              <a:t>，使用 </a:t>
            </a:r>
            <a:r>
              <a:rPr lang="en-US" altLang="zh-CN" dirty="0"/>
              <a:t>async/await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768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060A3E-C1E9-9D11-563B-86DDBA36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AC6538-FAD3-616E-09F7-E0168F94713B}"/>
              </a:ext>
            </a:extLst>
          </p:cNvPr>
          <p:cNvSpPr txBox="1"/>
          <p:nvPr/>
        </p:nvSpPr>
        <p:spPr>
          <a:xfrm>
            <a:off x="831272" y="523702"/>
            <a:ext cx="68722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8. hf3fs_fuse - </a:t>
            </a:r>
            <a:r>
              <a:rPr lang="zh-CN" altLang="en-US" dirty="0"/>
              <a:t>应用入口</a:t>
            </a:r>
            <a:endParaRPr lang="en-US" altLang="zh-CN" dirty="0"/>
          </a:p>
          <a:p>
            <a:r>
              <a:rPr lang="en-US" altLang="zh-CN" dirty="0"/>
              <a:t>C++: hf3fs_fuse.cpp - </a:t>
            </a:r>
            <a:r>
              <a:rPr lang="zh-CN" altLang="en-US" dirty="0"/>
              <a:t>支持两种模式：应用模式和库模式</a:t>
            </a:r>
          </a:p>
          <a:p>
            <a:r>
              <a:rPr lang="en-US" altLang="zh-CN" dirty="0"/>
              <a:t>Rust: hf3fs_fuse.rs - </a:t>
            </a:r>
            <a:r>
              <a:rPr lang="zh-CN" altLang="en-US" dirty="0"/>
              <a:t>简化的应用入口，主要逻辑在 </a:t>
            </a:r>
            <a:r>
              <a:rPr lang="en-US" altLang="zh-CN" dirty="0"/>
              <a:t>main()</a:t>
            </a:r>
          </a:p>
          <a:p>
            <a:endParaRPr lang="en-US" altLang="zh-CN" dirty="0"/>
          </a:p>
          <a:p>
            <a:r>
              <a:rPr lang="en-US" altLang="zh-CN" dirty="0"/>
              <a:t>9. </a:t>
            </a:r>
            <a:r>
              <a:rPr lang="en-US" altLang="zh-CN" dirty="0" err="1"/>
              <a:t>FuseApplication</a:t>
            </a:r>
            <a:r>
              <a:rPr lang="en-US" altLang="zh-CN" dirty="0"/>
              <a:t> - </a:t>
            </a:r>
            <a:r>
              <a:rPr lang="zh-CN" altLang="en-US" dirty="0"/>
              <a:t>应用框架</a:t>
            </a:r>
            <a:endParaRPr lang="en-US" altLang="zh-CN" dirty="0"/>
          </a:p>
          <a:p>
            <a:r>
              <a:rPr lang="en-US" altLang="zh-CN" dirty="0"/>
              <a:t>C++: </a:t>
            </a:r>
            <a:r>
              <a:rPr lang="en-US" altLang="zh-CN" dirty="0" err="1"/>
              <a:t>FuseApplication.h</a:t>
            </a:r>
            <a:r>
              <a:rPr lang="en-US" altLang="zh-CN" dirty="0"/>
              <a:t>/cc - </a:t>
            </a:r>
            <a:r>
              <a:rPr lang="zh-CN" altLang="en-US" dirty="0"/>
              <a:t>继承自 </a:t>
            </a:r>
            <a:r>
              <a:rPr lang="en-US" altLang="zh-CN" dirty="0" err="1"/>
              <a:t>ApplicationBase</a:t>
            </a:r>
            <a:endParaRPr lang="en-US" altLang="zh-CN" dirty="0"/>
          </a:p>
          <a:p>
            <a:r>
              <a:rPr lang="en-US" altLang="zh-CN" dirty="0"/>
              <a:t>Rust: FuseApplication.rs - </a:t>
            </a:r>
            <a:r>
              <a:rPr lang="zh-CN" altLang="en-US" dirty="0"/>
              <a:t>实现 </a:t>
            </a:r>
            <a:r>
              <a:rPr lang="en-US" altLang="zh-CN" dirty="0" err="1"/>
              <a:t>ApplicationBase</a:t>
            </a:r>
            <a:r>
              <a:rPr lang="en-US" altLang="zh-CN" dirty="0"/>
              <a:t> trait</a:t>
            </a:r>
          </a:p>
          <a:p>
            <a:endParaRPr lang="en-US" altLang="zh-CN" dirty="0"/>
          </a:p>
          <a:p>
            <a:r>
              <a:rPr lang="en-US" altLang="zh-CN" dirty="0"/>
              <a:t>10.FuseAppConfig - </a:t>
            </a:r>
            <a:r>
              <a:rPr lang="zh-CN" altLang="en-US" dirty="0"/>
              <a:t>应用配置</a:t>
            </a:r>
            <a:endParaRPr lang="en-US" altLang="zh-CN" dirty="0"/>
          </a:p>
          <a:p>
            <a:r>
              <a:rPr lang="en-US" altLang="zh-CN" dirty="0"/>
              <a:t>C++: </a:t>
            </a:r>
            <a:r>
              <a:rPr lang="en-US" altLang="zh-CN" dirty="0" err="1"/>
              <a:t>FuseAppConfig.h</a:t>
            </a:r>
            <a:r>
              <a:rPr lang="en-US" altLang="zh-CN" dirty="0"/>
              <a:t>/cc - </a:t>
            </a:r>
            <a:r>
              <a:rPr lang="zh-CN" altLang="en-US" dirty="0"/>
              <a:t>使用宏定义配置项</a:t>
            </a:r>
          </a:p>
          <a:p>
            <a:r>
              <a:rPr lang="en-US" altLang="zh-CN" dirty="0"/>
              <a:t>Rust: FuseAppConfig.rs - </a:t>
            </a:r>
            <a:r>
              <a:rPr lang="zh-CN" altLang="en-US" dirty="0"/>
              <a:t>使用 </a:t>
            </a:r>
            <a:r>
              <a:rPr lang="en-US" altLang="zh-CN" dirty="0"/>
              <a:t>struct </a:t>
            </a:r>
            <a:r>
              <a:rPr lang="zh-CN" altLang="en-US" dirty="0"/>
              <a:t>和 </a:t>
            </a:r>
            <a:r>
              <a:rPr lang="en-US" altLang="zh-CN" dirty="0"/>
              <a:t>derive </a:t>
            </a:r>
            <a:r>
              <a:rPr lang="zh-CN" altLang="en-US" dirty="0"/>
              <a:t>宏</a:t>
            </a:r>
          </a:p>
          <a:p>
            <a:endParaRPr lang="en-US" altLang="zh-CN" dirty="0"/>
          </a:p>
          <a:p>
            <a:r>
              <a:rPr lang="en-US" altLang="zh-CN" dirty="0"/>
              <a:t>11. </a:t>
            </a:r>
            <a:r>
              <a:rPr lang="en-US" altLang="zh-CN" dirty="0" err="1"/>
              <a:t>FuseLauncherConfig</a:t>
            </a:r>
            <a:r>
              <a:rPr lang="en-US" altLang="zh-CN" dirty="0"/>
              <a:t> - </a:t>
            </a:r>
            <a:r>
              <a:rPr lang="zh-CN" altLang="en-US" dirty="0"/>
              <a:t>启动器配置</a:t>
            </a:r>
          </a:p>
          <a:p>
            <a:r>
              <a:rPr lang="en-US" altLang="zh-CN" dirty="0"/>
              <a:t>C++: </a:t>
            </a:r>
            <a:r>
              <a:rPr lang="en-US" altLang="zh-CN" dirty="0" err="1"/>
              <a:t>FuseLauncherConfig.h</a:t>
            </a:r>
            <a:r>
              <a:rPr lang="en-US" altLang="zh-CN" dirty="0"/>
              <a:t>/cc - </a:t>
            </a:r>
            <a:r>
              <a:rPr lang="zh-CN" altLang="en-US" dirty="0"/>
              <a:t>启动相关配置</a:t>
            </a:r>
          </a:p>
          <a:p>
            <a:r>
              <a:rPr lang="en-US" altLang="zh-CN" dirty="0"/>
              <a:t>Rust: FuseLauncherConfig.rs - </a:t>
            </a:r>
            <a:r>
              <a:rPr lang="zh-CN" altLang="en-US" dirty="0"/>
              <a:t>对应的 </a:t>
            </a:r>
            <a:r>
              <a:rPr lang="en-US" altLang="zh-CN" dirty="0"/>
              <a:t>Rust </a:t>
            </a:r>
            <a:r>
              <a:rPr lang="zh-CN" altLang="en-US" dirty="0"/>
              <a:t>实现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1637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59C641-3EB5-51EF-665C-CDB4B913F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159B346-5C68-F7F6-3E23-C8B6C2B788E0}"/>
              </a:ext>
            </a:extLst>
          </p:cNvPr>
          <p:cNvSpPr txBox="1"/>
          <p:nvPr/>
        </p:nvSpPr>
        <p:spPr>
          <a:xfrm>
            <a:off x="881149" y="656705"/>
            <a:ext cx="69993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12. ffi.rs - </a:t>
            </a:r>
            <a:r>
              <a:rPr lang="zh-CN" altLang="en-US" dirty="0"/>
              <a:t>外部接口</a:t>
            </a:r>
            <a:endParaRPr lang="en-US" altLang="zh-CN" dirty="0"/>
          </a:p>
          <a:p>
            <a:r>
              <a:rPr lang="zh-CN" altLang="en-US" dirty="0"/>
              <a:t>新增</a:t>
            </a:r>
            <a:r>
              <a:rPr lang="en-US" altLang="zh-CN" dirty="0"/>
              <a:t>: Rust </a:t>
            </a:r>
            <a:r>
              <a:rPr lang="zh-CN" altLang="en-US" dirty="0"/>
              <a:t>特有的 </a:t>
            </a:r>
            <a:r>
              <a:rPr lang="en-US" altLang="zh-CN" dirty="0"/>
              <a:t>FFI </a:t>
            </a:r>
            <a:r>
              <a:rPr lang="zh-CN" altLang="en-US" dirty="0"/>
              <a:t>层，提供 </a:t>
            </a:r>
            <a:r>
              <a:rPr lang="en-US" altLang="zh-CN" dirty="0"/>
              <a:t>C </a:t>
            </a:r>
            <a:r>
              <a:rPr lang="zh-CN" altLang="en-US" dirty="0"/>
              <a:t>接口供 </a:t>
            </a:r>
            <a:r>
              <a:rPr lang="en-US" altLang="zh-CN" dirty="0"/>
              <a:t>C++ </a:t>
            </a:r>
            <a:r>
              <a:rPr lang="zh-CN" altLang="en-US" dirty="0"/>
              <a:t>代码调用</a:t>
            </a:r>
            <a:endParaRPr lang="en-US" altLang="zh-CN" dirty="0"/>
          </a:p>
          <a:p>
            <a:r>
              <a:rPr lang="zh-CN" altLang="en-US" dirty="0"/>
              <a:t>功能：导出所有主要函数为 </a:t>
            </a:r>
            <a:r>
              <a:rPr lang="en-US" altLang="zh-CN" dirty="0"/>
              <a:t>C </a:t>
            </a:r>
            <a:r>
              <a:rPr lang="zh-CN" altLang="en-US" dirty="0"/>
              <a:t>接口 处理字符串转换和内存管理 提供错误码映射</a:t>
            </a:r>
          </a:p>
          <a:p>
            <a:endParaRPr lang="zh-CN" altLang="en-US" dirty="0"/>
          </a:p>
          <a:p>
            <a:r>
              <a:rPr lang="en-US" altLang="zh-CN" dirty="0"/>
              <a:t>13. lib.rs - </a:t>
            </a:r>
            <a:r>
              <a:rPr lang="zh-CN" altLang="en-US" dirty="0"/>
              <a:t>模块组织</a:t>
            </a:r>
            <a:endParaRPr lang="en-US" altLang="zh-CN" dirty="0"/>
          </a:p>
          <a:p>
            <a:r>
              <a:rPr lang="zh-CN" altLang="en-US" dirty="0"/>
              <a:t>新增</a:t>
            </a:r>
            <a:r>
              <a:rPr lang="en-US" altLang="zh-CN" dirty="0"/>
              <a:t>: Rust </a:t>
            </a:r>
            <a:r>
              <a:rPr lang="zh-CN" altLang="en-US" dirty="0"/>
              <a:t>的模块入口，组织所有子模块</a:t>
            </a:r>
          </a:p>
          <a:p>
            <a:r>
              <a:rPr lang="zh-CN" altLang="en-US" dirty="0"/>
              <a:t>功能：声明所有子模块 重新导出主要类型和函数 提供统一的 </a:t>
            </a:r>
            <a:r>
              <a:rPr lang="en-US" altLang="zh-CN" dirty="0"/>
              <a:t>API </a:t>
            </a:r>
            <a:r>
              <a:rPr lang="zh-CN" altLang="en-US" dirty="0"/>
              <a:t>接口</a:t>
            </a:r>
          </a:p>
        </p:txBody>
      </p:sp>
    </p:spTree>
    <p:extLst>
      <p:ext uri="{BB962C8B-B14F-4D97-AF65-F5344CB8AC3E}">
        <p14:creationId xmlns:p14="http://schemas.microsoft.com/office/powerpoint/2010/main" val="1396094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6DCFF-93AD-8B28-A9D1-AFA101A98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74EBB7-CC06-0509-88EE-A2C37BC65F6A}"/>
              </a:ext>
            </a:extLst>
          </p:cNvPr>
          <p:cNvSpPr txBox="1"/>
          <p:nvPr/>
        </p:nvSpPr>
        <p:spPr>
          <a:xfrm>
            <a:off x="640080" y="535577"/>
            <a:ext cx="748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</a:rPr>
              <a:t>改写用到的</a:t>
            </a:r>
            <a:r>
              <a:rPr lang="en-US" altLang="zh-CN" sz="2400" b="1" dirty="0">
                <a:solidFill>
                  <a:schemeClr val="tx2"/>
                </a:solidFill>
              </a:rPr>
              <a:t>Rust</a:t>
            </a:r>
            <a:r>
              <a:rPr lang="zh-CN" altLang="en-US" sz="2400" b="1" dirty="0">
                <a:solidFill>
                  <a:schemeClr val="tx2"/>
                </a:solidFill>
              </a:rPr>
              <a:t>库</a:t>
            </a:r>
            <a:r>
              <a:rPr lang="zh-CN" altLang="en-US" sz="2400" b="1" dirty="0"/>
              <a:t>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8AA17F-C72E-70D1-5076-4C6B37F7B3EF}"/>
              </a:ext>
            </a:extLst>
          </p:cNvPr>
          <p:cNvSpPr txBox="1"/>
          <p:nvPr/>
        </p:nvSpPr>
        <p:spPr>
          <a:xfrm>
            <a:off x="738051" y="996522"/>
            <a:ext cx="59762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核心</a:t>
            </a:r>
            <a:r>
              <a:rPr lang="en-US" altLang="zh-CN" dirty="0"/>
              <a:t>FUSE</a:t>
            </a:r>
            <a:r>
              <a:rPr lang="zh-CN" altLang="en-US" dirty="0"/>
              <a:t>库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en-US" altLang="zh-CN" dirty="0"/>
              <a:t>fuser - </a:t>
            </a:r>
            <a:r>
              <a:rPr lang="zh-CN" altLang="en-US" dirty="0"/>
              <a:t>主要的</a:t>
            </a:r>
            <a:r>
              <a:rPr lang="en-US" altLang="zh-CN" dirty="0"/>
              <a:t>FUSE</a:t>
            </a:r>
            <a:r>
              <a:rPr lang="zh-CN" altLang="en-US" dirty="0"/>
              <a:t>文件系统库，用于实现</a:t>
            </a:r>
            <a:r>
              <a:rPr lang="en-US" altLang="zh-CN" dirty="0"/>
              <a:t>FUSE</a:t>
            </a:r>
            <a:r>
              <a:rPr lang="zh-CN" altLang="en-US" dirty="0"/>
              <a:t>文件系统操作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en-US" altLang="zh-CN" dirty="0"/>
              <a:t>FuseOps.rs </a:t>
            </a:r>
            <a:r>
              <a:rPr lang="zh-CN" altLang="en-US" dirty="0"/>
              <a:t>和 </a:t>
            </a:r>
            <a:r>
              <a:rPr lang="en-US" altLang="zh-CN" dirty="0"/>
              <a:t>FuseMainLoop.rs </a:t>
            </a:r>
            <a:r>
              <a:rPr lang="zh-CN" altLang="en-US" dirty="0"/>
              <a:t>中大量使用</a:t>
            </a:r>
          </a:p>
          <a:p>
            <a:r>
              <a:rPr lang="en-US" altLang="zh-CN" dirty="0"/>
              <a:t>-   </a:t>
            </a:r>
            <a:r>
              <a:rPr lang="zh-CN" altLang="en-US" dirty="0"/>
              <a:t>提供 </a:t>
            </a:r>
            <a:r>
              <a:rPr lang="en-US" altLang="zh-CN" dirty="0"/>
              <a:t>Filesystem trait</a:t>
            </a:r>
            <a:r>
              <a:rPr lang="zh-CN" altLang="en-US" dirty="0"/>
              <a:t>、各种</a:t>
            </a:r>
            <a:r>
              <a:rPr lang="en-US" altLang="zh-CN" dirty="0"/>
              <a:t>Reply</a:t>
            </a:r>
            <a:r>
              <a:rPr lang="zh-CN" altLang="en-US" dirty="0"/>
              <a:t>类型、</a:t>
            </a:r>
            <a:r>
              <a:rPr lang="en-US" altLang="zh-CN" dirty="0" err="1"/>
              <a:t>MountOption</a:t>
            </a:r>
            <a:r>
              <a:rPr lang="zh-CN" altLang="en-US" dirty="0"/>
              <a:t>等</a:t>
            </a: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58E862-83C9-31EB-F3F5-74EE434D5D65}"/>
              </a:ext>
            </a:extLst>
          </p:cNvPr>
          <p:cNvSpPr txBox="1"/>
          <p:nvPr/>
        </p:nvSpPr>
        <p:spPr>
          <a:xfrm>
            <a:off x="738050" y="2792509"/>
            <a:ext cx="6289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异步运行库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en-US" altLang="zh-CN" dirty="0" err="1"/>
              <a:t>tokio</a:t>
            </a:r>
            <a:r>
              <a:rPr lang="en-US" altLang="zh-CN" dirty="0"/>
              <a:t> - </a:t>
            </a:r>
            <a:r>
              <a:rPr lang="zh-CN" altLang="en-US" dirty="0"/>
              <a:t>异步运行时，提供完整的异步功能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en-US" altLang="zh-CN" dirty="0" err="1"/>
              <a:t>tokio-uring</a:t>
            </a:r>
            <a:r>
              <a:rPr lang="en-US" altLang="zh-CN" dirty="0"/>
              <a:t> - </a:t>
            </a:r>
            <a:r>
              <a:rPr lang="en-US" altLang="zh-CN" dirty="0" err="1"/>
              <a:t>io_uring</a:t>
            </a:r>
            <a:r>
              <a:rPr lang="zh-CN" altLang="en-US" dirty="0"/>
              <a:t>支持，用于高性能异步</a:t>
            </a:r>
            <a:r>
              <a:rPr lang="en-US" altLang="zh-CN" dirty="0"/>
              <a:t>I/O</a:t>
            </a:r>
          </a:p>
          <a:p>
            <a:r>
              <a:rPr lang="en-US" altLang="zh-CN" dirty="0"/>
              <a:t>-   futures - </a:t>
            </a:r>
            <a:r>
              <a:rPr lang="zh-CN" altLang="en-US" dirty="0"/>
              <a:t>异步编程基础库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4F2B5F-41A6-2453-72EA-E9135E09798E}"/>
              </a:ext>
            </a:extLst>
          </p:cNvPr>
          <p:cNvSpPr txBox="1"/>
          <p:nvPr/>
        </p:nvSpPr>
        <p:spPr>
          <a:xfrm>
            <a:off x="738050" y="5121477"/>
            <a:ext cx="6289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网络和</a:t>
            </a:r>
            <a:r>
              <a:rPr lang="en-US" altLang="zh-CN" dirty="0"/>
              <a:t>HTTP</a:t>
            </a:r>
          </a:p>
          <a:p>
            <a:pPr marL="285750" indent="-285750">
              <a:buFontTx/>
              <a:buChar char="-"/>
            </a:pPr>
            <a:r>
              <a:rPr lang="en-US" altLang="zh-CN" dirty="0" err="1"/>
              <a:t>reqwest</a:t>
            </a:r>
            <a:r>
              <a:rPr lang="en-US" altLang="zh-CN" dirty="0"/>
              <a:t> - HTTP</a:t>
            </a:r>
            <a:r>
              <a:rPr lang="zh-CN" altLang="en-US" dirty="0"/>
              <a:t>客户端库，在 </a:t>
            </a:r>
            <a:r>
              <a:rPr lang="en-US" altLang="zh-CN" dirty="0"/>
              <a:t>mgmtd_client.rs </a:t>
            </a:r>
            <a:r>
              <a:rPr lang="zh-CN" altLang="en-US" dirty="0"/>
              <a:t>中使用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en-US" altLang="zh-CN" dirty="0"/>
              <a:t>hostname - </a:t>
            </a:r>
            <a:r>
              <a:rPr lang="zh-CN" altLang="en-US" dirty="0"/>
              <a:t>获取主机名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B672425-7DF3-52AA-8523-D45ED379BF64}"/>
              </a:ext>
            </a:extLst>
          </p:cNvPr>
          <p:cNvSpPr txBox="1"/>
          <p:nvPr/>
        </p:nvSpPr>
        <p:spPr>
          <a:xfrm>
            <a:off x="738049" y="3975645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序列化和配置</a:t>
            </a:r>
          </a:p>
          <a:p>
            <a:pPr marL="285750" indent="-285750">
              <a:buFontTx/>
              <a:buChar char="-"/>
            </a:pPr>
            <a:r>
              <a:rPr lang="en-US" altLang="zh-CN" dirty="0" err="1"/>
              <a:t>serde</a:t>
            </a:r>
            <a:r>
              <a:rPr lang="en-US" altLang="zh-CN" dirty="0"/>
              <a:t> - </a:t>
            </a:r>
            <a:r>
              <a:rPr lang="zh-CN" altLang="en-US" dirty="0"/>
              <a:t>序列化</a:t>
            </a:r>
            <a:r>
              <a:rPr lang="en-US" altLang="zh-CN" dirty="0"/>
              <a:t>/</a:t>
            </a:r>
            <a:r>
              <a:rPr lang="zh-CN" altLang="en-US" dirty="0"/>
              <a:t>反序列化框架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en-US" altLang="zh-CN" dirty="0" err="1"/>
              <a:t>serde_json</a:t>
            </a:r>
            <a:r>
              <a:rPr lang="en-US" altLang="zh-CN" dirty="0"/>
              <a:t> - JSON</a:t>
            </a:r>
            <a:r>
              <a:rPr lang="zh-CN" altLang="en-US" dirty="0"/>
              <a:t>序列化支持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en-US" altLang="zh-CN" dirty="0" err="1"/>
              <a:t>toml</a:t>
            </a:r>
            <a:r>
              <a:rPr lang="en-US" altLang="zh-CN" dirty="0"/>
              <a:t> - TOML</a:t>
            </a:r>
            <a:r>
              <a:rPr lang="zh-CN" altLang="en-US" dirty="0"/>
              <a:t>配置文件解析</a:t>
            </a:r>
          </a:p>
        </p:txBody>
      </p:sp>
    </p:spTree>
    <p:extLst>
      <p:ext uri="{BB962C8B-B14F-4D97-AF65-F5344CB8AC3E}">
        <p14:creationId xmlns:p14="http://schemas.microsoft.com/office/powerpoint/2010/main" val="1146178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96BA1-5584-224A-85DF-081AEAF13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FC4BCD-8D86-444B-1782-0245E28C3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14207F-4175-A9A7-5EFA-8343858DC811}"/>
              </a:ext>
            </a:extLst>
          </p:cNvPr>
          <p:cNvSpPr txBox="1"/>
          <p:nvPr/>
        </p:nvSpPr>
        <p:spPr>
          <a:xfrm>
            <a:off x="640080" y="535577"/>
            <a:ext cx="748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</a:rPr>
              <a:t>改写用到的</a:t>
            </a:r>
            <a:r>
              <a:rPr lang="en-US" altLang="zh-CN" sz="2400" b="1" dirty="0">
                <a:solidFill>
                  <a:schemeClr val="tx2"/>
                </a:solidFill>
              </a:rPr>
              <a:t>Rust</a:t>
            </a:r>
            <a:r>
              <a:rPr lang="zh-CN" altLang="en-US" sz="2400" b="1" dirty="0">
                <a:solidFill>
                  <a:schemeClr val="tx2"/>
                </a:solidFill>
              </a:rPr>
              <a:t>库</a:t>
            </a:r>
            <a:r>
              <a:rPr lang="zh-CN" altLang="en-US" sz="2400" b="1" dirty="0"/>
              <a:t>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713E80-8B32-D875-4D16-6DABE826ED5C}"/>
              </a:ext>
            </a:extLst>
          </p:cNvPr>
          <p:cNvSpPr txBox="1"/>
          <p:nvPr/>
        </p:nvSpPr>
        <p:spPr>
          <a:xfrm>
            <a:off x="738051" y="996522"/>
            <a:ext cx="59762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系统级库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en-US" altLang="zh-CN" dirty="0" err="1"/>
              <a:t>libc</a:t>
            </a:r>
            <a:r>
              <a:rPr lang="en-US" altLang="zh-CN" dirty="0"/>
              <a:t> - C</a:t>
            </a:r>
            <a:r>
              <a:rPr lang="zh-CN" altLang="en-US" dirty="0"/>
              <a:t>库绑定，用于错误码和系统调用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en-US" altLang="zh-CN" dirty="0"/>
              <a:t>std::</a:t>
            </a:r>
            <a:r>
              <a:rPr lang="en-US" altLang="zh-CN" dirty="0" err="1"/>
              <a:t>ffi</a:t>
            </a:r>
            <a:r>
              <a:rPr lang="en-US" altLang="zh-CN" dirty="0"/>
              <a:t> - </a:t>
            </a:r>
            <a:r>
              <a:rPr lang="zh-CN" altLang="en-US" dirty="0"/>
              <a:t>用于处理操作系统字符串 </a:t>
            </a:r>
            <a:r>
              <a:rPr lang="en-US" altLang="zh-CN" dirty="0"/>
              <a:t>(</a:t>
            </a:r>
            <a:r>
              <a:rPr lang="en-US" altLang="zh-CN" dirty="0" err="1"/>
              <a:t>OsStr</a:t>
            </a:r>
            <a:r>
              <a:rPr lang="en-US" altLang="zh-CN" dirty="0"/>
              <a:t>, </a:t>
            </a:r>
            <a:r>
              <a:rPr lang="en-US" altLang="zh-CN" dirty="0" err="1"/>
              <a:t>OsString</a:t>
            </a:r>
            <a:r>
              <a:rPr lang="en-US" altLang="zh-CN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std::path - </a:t>
            </a:r>
            <a:r>
              <a:rPr lang="zh-CN" altLang="en-US" dirty="0"/>
              <a:t>路径处理 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en-US" altLang="zh-CN" dirty="0"/>
              <a:t>std::time - </a:t>
            </a:r>
            <a:r>
              <a:rPr lang="zh-CN" altLang="en-US" dirty="0"/>
              <a:t>时间处理 </a:t>
            </a:r>
            <a:r>
              <a:rPr lang="en-US" altLang="zh-CN" dirty="0"/>
              <a:t>(Duration, </a:t>
            </a:r>
            <a:r>
              <a:rPr lang="en-US" altLang="zh-CN" dirty="0" err="1"/>
              <a:t>SystemTime</a:t>
            </a:r>
            <a:r>
              <a:rPr lang="en-US" altLang="zh-CN" dirty="0"/>
              <a:t>, UNIX_EPOCH) 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std::collections - </a:t>
            </a:r>
            <a:r>
              <a:rPr lang="zh-CN" altLang="en-US" dirty="0"/>
              <a:t>集合类型 </a:t>
            </a:r>
            <a:r>
              <a:rPr lang="en-US" altLang="zh-CN" dirty="0"/>
              <a:t>(HashMap, </a:t>
            </a:r>
            <a:r>
              <a:rPr lang="en-US" altLang="zh-CN" dirty="0" err="1"/>
              <a:t>VecDeque</a:t>
            </a:r>
            <a:r>
              <a:rPr lang="en-US" altLang="zh-CN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std::sync - </a:t>
            </a:r>
            <a:r>
              <a:rPr lang="zh-CN" altLang="en-US" dirty="0"/>
              <a:t>同步原语 </a:t>
            </a:r>
            <a:r>
              <a:rPr lang="en-US" altLang="zh-CN" dirty="0"/>
              <a:t>(Arc, Mutex)</a:t>
            </a:r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6AD347-3508-F0EC-30D6-19EA6EF99E89}"/>
              </a:ext>
            </a:extLst>
          </p:cNvPr>
          <p:cNvSpPr txBox="1"/>
          <p:nvPr/>
        </p:nvSpPr>
        <p:spPr>
          <a:xfrm>
            <a:off x="732336" y="3310905"/>
            <a:ext cx="675063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数据格式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en-US" altLang="zh-CN" dirty="0" err="1"/>
              <a:t>flatbuffers</a:t>
            </a:r>
            <a:r>
              <a:rPr lang="en-US" altLang="zh-CN" dirty="0"/>
              <a:t> - </a:t>
            </a:r>
            <a:r>
              <a:rPr lang="zh-CN" altLang="en-US" dirty="0"/>
              <a:t>高效的序列化格式，在 </a:t>
            </a:r>
            <a:r>
              <a:rPr lang="en-US" altLang="zh-CN" dirty="0"/>
              <a:t>mgmtd_client.rs </a:t>
            </a:r>
            <a:r>
              <a:rPr lang="zh-CN" altLang="en-US" dirty="0"/>
              <a:t>中使用</a:t>
            </a:r>
            <a:endParaRPr lang="en-US" altLang="zh-CN" dirty="0"/>
          </a:p>
          <a:p>
            <a:r>
              <a:rPr lang="zh-CN" altLang="en-US" dirty="0"/>
              <a:t>错误处理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anyhow - </a:t>
            </a:r>
            <a:r>
              <a:rPr lang="zh-CN" altLang="en-US" dirty="0"/>
              <a:t>错误处理库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en-US" altLang="zh-CN" dirty="0" err="1"/>
              <a:t>thiserror</a:t>
            </a:r>
            <a:r>
              <a:rPr lang="en-US" altLang="zh-CN" dirty="0"/>
              <a:t> - </a:t>
            </a:r>
            <a:r>
              <a:rPr lang="zh-CN" altLang="en-US" dirty="0"/>
              <a:t>自定义错误类型</a:t>
            </a:r>
            <a:endParaRPr lang="en-US" altLang="zh-CN" dirty="0"/>
          </a:p>
          <a:p>
            <a:r>
              <a:rPr lang="zh-CN" altLang="en-US" dirty="0"/>
              <a:t>日志和调试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log - </a:t>
            </a:r>
            <a:r>
              <a:rPr lang="zh-CN" altLang="en-US" dirty="0"/>
              <a:t>日志接口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en-US" altLang="zh-CN" dirty="0" err="1"/>
              <a:t>simplelog</a:t>
            </a:r>
            <a:r>
              <a:rPr lang="en-US" altLang="zh-CN" dirty="0"/>
              <a:t> - </a:t>
            </a:r>
            <a:r>
              <a:rPr lang="zh-CN" altLang="en-US" dirty="0"/>
              <a:t>简单日志实现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en-US" altLang="zh-CN" dirty="0" err="1"/>
              <a:t>env_logger</a:t>
            </a:r>
            <a:r>
              <a:rPr lang="en-US" altLang="zh-CN" dirty="0"/>
              <a:t> - </a:t>
            </a:r>
            <a:r>
              <a:rPr lang="zh-CN" altLang="en-US" dirty="0"/>
              <a:t>环境变量控制的日志</a:t>
            </a:r>
            <a:endParaRPr lang="en-US" altLang="zh-CN" dirty="0"/>
          </a:p>
          <a:p>
            <a:pPr marL="285750" indent="-285750">
              <a:buFontTx/>
              <a:buChar char="-"/>
            </a:pPr>
            <a:endParaRPr lang="zh-CN" altLang="en-US" dirty="0"/>
          </a:p>
          <a:p>
            <a:pPr marL="285750" indent="-285750">
              <a:buFontTx/>
              <a:buChar char="-"/>
            </a:pPr>
            <a:endParaRPr lang="zh-CN" altLang="en-US" dirty="0"/>
          </a:p>
          <a:p>
            <a:pPr marL="285750" indent="-285750">
              <a:buFontTx/>
              <a:buChar char="-"/>
            </a:pPr>
            <a:endParaRPr lang="zh-CN" altLang="en-US" dirty="0"/>
          </a:p>
          <a:p>
            <a:endParaRPr lang="zh-CN" altLang="en-US" dirty="0"/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3757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7187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35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05509" y="950337"/>
            <a:ext cx="115402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35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3"/>
          </p:nvPr>
        </p:nvSpPr>
        <p:spPr>
          <a:xfrm>
            <a:off x="8469630" y="6172205"/>
            <a:ext cx="6858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6B9AFF-94BF-BFEA-603F-B46807610D00}"/>
              </a:ext>
            </a:extLst>
          </p:cNvPr>
          <p:cNvSpPr txBox="1"/>
          <p:nvPr/>
        </p:nvSpPr>
        <p:spPr>
          <a:xfrm>
            <a:off x="401395" y="457398"/>
            <a:ext cx="6163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改写历程（对于单个文件）：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28E79B-F305-ED8F-3BA7-1CC2C508A404}"/>
              </a:ext>
            </a:extLst>
          </p:cNvPr>
          <p:cNvSpPr txBox="1"/>
          <p:nvPr/>
        </p:nvSpPr>
        <p:spPr>
          <a:xfrm>
            <a:off x="401395" y="1289883"/>
            <a:ext cx="8068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首先对单个文件的内部功能拆分：</a:t>
            </a:r>
            <a:r>
              <a:rPr lang="en-US" altLang="zh-CN" sz="2400" dirty="0"/>
              <a:t>C++ </a:t>
            </a:r>
            <a:r>
              <a:rPr lang="zh-CN" altLang="en-US" sz="2400" dirty="0"/>
              <a:t>中复杂的类被拆分为多个小模块，</a:t>
            </a:r>
            <a:r>
              <a:rPr lang="en-US" altLang="zh-CN" sz="2400" dirty="0"/>
              <a:t>Rust </a:t>
            </a:r>
            <a:r>
              <a:rPr lang="zh-CN" altLang="en-US" sz="2400" dirty="0"/>
              <a:t>中每个文件</a:t>
            </a:r>
            <a:r>
              <a:rPr lang="en-US" altLang="zh-CN" sz="2400" dirty="0"/>
              <a:t>/</a:t>
            </a:r>
            <a:r>
              <a:rPr lang="zh-CN" altLang="en-US" sz="2400" dirty="0"/>
              <a:t>模块只负责单一功能。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43237E-9E45-EF02-6627-10763A641FBC}"/>
              </a:ext>
            </a:extLst>
          </p:cNvPr>
          <p:cNvSpPr txBox="1"/>
          <p:nvPr/>
        </p:nvSpPr>
        <p:spPr>
          <a:xfrm>
            <a:off x="401395" y="2468168"/>
            <a:ext cx="78934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FFI </a:t>
            </a:r>
            <a:r>
              <a:rPr lang="zh-CN" altLang="en-US" sz="2400" dirty="0"/>
              <a:t>兼容：保留部分 </a:t>
            </a:r>
            <a:r>
              <a:rPr lang="en-US" altLang="zh-CN" sz="2400" dirty="0"/>
              <a:t>C++ </a:t>
            </a:r>
            <a:r>
              <a:rPr lang="zh-CN" altLang="en-US" sz="2400" dirty="0"/>
              <a:t>头文件和实现，作为与 </a:t>
            </a:r>
            <a:r>
              <a:rPr lang="en-US" altLang="zh-CN" sz="2400" dirty="0"/>
              <a:t>C++ </a:t>
            </a:r>
            <a:r>
              <a:rPr lang="zh-CN" altLang="en-US" sz="2400" dirty="0"/>
              <a:t>生态或底层库交互的 </a:t>
            </a:r>
            <a:r>
              <a:rPr lang="en-US" altLang="zh-CN" sz="2400" dirty="0"/>
              <a:t>glue </a:t>
            </a:r>
            <a:r>
              <a:rPr lang="zh-CN" altLang="en-US" sz="2400" dirty="0"/>
              <a:t>层，逐步减少依赖，确保与现有 </a:t>
            </a:r>
            <a:r>
              <a:rPr lang="en-US" altLang="zh-CN" sz="2400" dirty="0"/>
              <a:t>C++ </a:t>
            </a:r>
            <a:r>
              <a:rPr lang="zh-CN" altLang="en-US" sz="2400" dirty="0"/>
              <a:t>代码的兼容性、逐步迁移的平滑过渡、关键部分的 </a:t>
            </a:r>
            <a:r>
              <a:rPr lang="en-US" altLang="zh-CN" sz="2400" dirty="0"/>
              <a:t>C++ </a:t>
            </a:r>
            <a:r>
              <a:rPr lang="zh-CN" altLang="en-US" sz="2400" dirty="0"/>
              <a:t>实现保留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2062D9-6ACB-6AE6-251D-F0B047BE338C}"/>
              </a:ext>
            </a:extLst>
          </p:cNvPr>
          <p:cNvSpPr txBox="1"/>
          <p:nvPr/>
        </p:nvSpPr>
        <p:spPr>
          <a:xfrm>
            <a:off x="401395" y="4439352"/>
            <a:ext cx="7395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编写测试用的</a:t>
            </a:r>
            <a:r>
              <a:rPr lang="en-US" altLang="zh-CN" sz="2400" dirty="0"/>
              <a:t>main</a:t>
            </a:r>
            <a:r>
              <a:rPr lang="zh-CN" altLang="en-US" sz="2400" dirty="0"/>
              <a:t>函数，与</a:t>
            </a:r>
            <a:r>
              <a:rPr lang="en-US" altLang="zh-CN" sz="2400" dirty="0"/>
              <a:t>include</a:t>
            </a:r>
            <a:r>
              <a:rPr lang="zh-CN" altLang="en-US" sz="2400" dirty="0"/>
              <a:t>的文件混合编译，运行测试文件的功能正确性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30FB72-AC33-1412-F215-6E08C3159E0A}"/>
              </a:ext>
            </a:extLst>
          </p:cNvPr>
          <p:cNvSpPr txBox="1"/>
          <p:nvPr/>
        </p:nvSpPr>
        <p:spPr>
          <a:xfrm>
            <a:off x="2044931" y="47964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782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A4A795-0CF6-6E0F-35DD-6C9A786B0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B5B09A-EB84-559A-FB8F-20B6363F4E8B}"/>
              </a:ext>
            </a:extLst>
          </p:cNvPr>
          <p:cNvSpPr txBox="1"/>
          <p:nvPr/>
        </p:nvSpPr>
        <p:spPr>
          <a:xfrm>
            <a:off x="606829" y="482137"/>
            <a:ext cx="5389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改写遇到的困难</a:t>
            </a:r>
            <a:r>
              <a:rPr lang="en-US" altLang="zh-CN" b="1" dirty="0"/>
              <a:t>——FFI </a:t>
            </a:r>
            <a:r>
              <a:rPr lang="zh-CN" altLang="en-US" b="1" dirty="0"/>
              <a:t>编写时的错误及解决方案</a:t>
            </a:r>
            <a:endParaRPr lang="zh-CN" altLang="en-US" dirty="0"/>
          </a:p>
          <a:p>
            <a:endParaRPr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3CC330-D5AE-C26C-BAAF-E390D991DD68}"/>
              </a:ext>
            </a:extLst>
          </p:cNvPr>
          <p:cNvSpPr txBox="1"/>
          <p:nvPr/>
        </p:nvSpPr>
        <p:spPr>
          <a:xfrm>
            <a:off x="606829" y="1028343"/>
            <a:ext cx="80716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 C/C++ </a:t>
            </a:r>
            <a:r>
              <a:rPr lang="zh-CN" altLang="en-US" b="1" dirty="0"/>
              <a:t>与 </a:t>
            </a:r>
            <a:r>
              <a:rPr lang="en-US" altLang="zh-CN" b="1" dirty="0"/>
              <a:t>Rust </a:t>
            </a:r>
            <a:r>
              <a:rPr lang="zh-CN" altLang="en-US" b="1" dirty="0"/>
              <a:t>类型不匹配错误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- Rust </a:t>
            </a:r>
            <a:r>
              <a:rPr lang="zh-CN" altLang="en-US" dirty="0"/>
              <a:t>和 </a:t>
            </a:r>
            <a:r>
              <a:rPr lang="en-US" altLang="zh-CN" dirty="0"/>
              <a:t>C/C++ </a:t>
            </a:r>
            <a:r>
              <a:rPr lang="zh-CN" altLang="en-US" dirty="0"/>
              <a:t>的类型系统不同，常见如 </a:t>
            </a:r>
            <a:r>
              <a:rPr lang="en-US" altLang="zh-CN" dirty="0"/>
              <a:t>`</a:t>
            </a:r>
            <a:r>
              <a:rPr lang="en-US" altLang="zh-CN" dirty="0" err="1"/>
              <a:t>usize</a:t>
            </a:r>
            <a:r>
              <a:rPr lang="en-US" altLang="zh-CN" dirty="0"/>
              <a:t>`/`</a:t>
            </a:r>
            <a:r>
              <a:rPr lang="en-US" altLang="zh-CN" dirty="0" err="1"/>
              <a:t>isize</a:t>
            </a:r>
            <a:r>
              <a:rPr lang="en-US" altLang="zh-CN" dirty="0"/>
              <a:t>` </a:t>
            </a:r>
            <a:r>
              <a:rPr lang="zh-CN" altLang="en-US" dirty="0"/>
              <a:t>与 </a:t>
            </a:r>
            <a:r>
              <a:rPr lang="en-US" altLang="zh-CN" dirty="0"/>
              <a:t>`</a:t>
            </a:r>
            <a:r>
              <a:rPr lang="en-US" altLang="zh-CN" dirty="0" err="1"/>
              <a:t>size_t</a:t>
            </a:r>
            <a:r>
              <a:rPr lang="en-US" altLang="zh-CN" dirty="0"/>
              <a:t>`/`</a:t>
            </a:r>
            <a:r>
              <a:rPr lang="en-US" altLang="zh-CN" dirty="0" err="1"/>
              <a:t>ssize_t</a:t>
            </a:r>
            <a:r>
              <a:rPr lang="en-US" altLang="zh-CN" dirty="0"/>
              <a:t>`</a:t>
            </a:r>
            <a:r>
              <a:rPr lang="zh-CN" altLang="en-US" dirty="0"/>
              <a:t>，</a:t>
            </a:r>
            <a:r>
              <a:rPr lang="en-US" altLang="zh-CN" dirty="0"/>
              <a:t>`u8`/`i32` </a:t>
            </a:r>
            <a:r>
              <a:rPr lang="zh-CN" altLang="en-US" dirty="0"/>
              <a:t>与 </a:t>
            </a:r>
            <a:r>
              <a:rPr lang="en-US" altLang="zh-CN" dirty="0"/>
              <a:t>`uint8_t`/`int32_t` </a:t>
            </a:r>
            <a:r>
              <a:rPr lang="zh-CN" altLang="en-US" dirty="0"/>
              <a:t>等不一致。</a:t>
            </a:r>
            <a:br>
              <a:rPr lang="zh-CN" altLang="en-US" dirty="0"/>
            </a:br>
            <a:r>
              <a:rPr lang="en-US" altLang="zh-CN" dirty="0"/>
              <a:t>-</a:t>
            </a:r>
            <a:r>
              <a:rPr lang="zh-CN" altLang="en-US" dirty="0"/>
              <a:t>结构体对齐、填充、大小不一致，导致内存访问错误。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2.</a:t>
            </a:r>
            <a:r>
              <a:rPr lang="zh-CN" altLang="en-US" b="1" dirty="0"/>
              <a:t> </a:t>
            </a:r>
            <a:r>
              <a:rPr lang="en-US" altLang="zh-CN" b="1" dirty="0"/>
              <a:t>ABI</a:t>
            </a:r>
            <a:r>
              <a:rPr lang="zh-CN" altLang="en-US" b="1" dirty="0"/>
              <a:t>（应用二进制接口）不一致</a:t>
            </a:r>
            <a:endParaRPr lang="en-US" altLang="zh-CN" dirty="0"/>
          </a:p>
          <a:p>
            <a:r>
              <a:rPr lang="en-US" altLang="zh-CN" dirty="0"/>
              <a:t>- Rust </a:t>
            </a:r>
            <a:r>
              <a:rPr lang="zh-CN" altLang="en-US" dirty="0"/>
              <a:t>端声明 </a:t>
            </a:r>
            <a:r>
              <a:rPr lang="en-US" altLang="zh-CN" dirty="0"/>
              <a:t>`extern "C"`</a:t>
            </a:r>
            <a:r>
              <a:rPr lang="zh-CN" altLang="en-US" dirty="0"/>
              <a:t>，但 </a:t>
            </a:r>
            <a:r>
              <a:rPr lang="en-US" altLang="zh-CN" dirty="0"/>
              <a:t>C </a:t>
            </a:r>
            <a:r>
              <a:rPr lang="zh-CN" altLang="en-US" dirty="0"/>
              <a:t>端未用 </a:t>
            </a:r>
            <a:r>
              <a:rPr lang="en-US" altLang="zh-CN" dirty="0"/>
              <a:t>`extern "C"` </a:t>
            </a:r>
            <a:r>
              <a:rPr lang="zh-CN" altLang="en-US" dirty="0"/>
              <a:t>导出，或者</a:t>
            </a:r>
            <a:r>
              <a:rPr lang="en-US" altLang="zh-CN" dirty="0"/>
              <a:t>C</a:t>
            </a:r>
            <a:r>
              <a:rPr lang="zh-CN" altLang="en-US" dirty="0"/>
              <a:t>端声明 </a:t>
            </a:r>
            <a:r>
              <a:rPr lang="en-US" altLang="zh-CN" dirty="0"/>
              <a:t>`extern "C"` </a:t>
            </a:r>
            <a:r>
              <a:rPr lang="zh-CN" altLang="en-US" dirty="0"/>
              <a:t>，但</a:t>
            </a:r>
            <a:r>
              <a:rPr lang="en-US" altLang="zh-CN" dirty="0"/>
              <a:t>Rust</a:t>
            </a:r>
            <a:r>
              <a:rPr lang="zh-CN" altLang="en-US" dirty="0"/>
              <a:t>端未用 </a:t>
            </a:r>
            <a:r>
              <a:rPr lang="en-US" altLang="zh-CN" dirty="0"/>
              <a:t>`extern "C"` </a:t>
            </a:r>
            <a:r>
              <a:rPr lang="zh-CN" altLang="en-US" dirty="0"/>
              <a:t>导入</a:t>
            </a:r>
            <a:r>
              <a:rPr lang="en-US" altLang="zh-CN" dirty="0"/>
              <a:t>(</a:t>
            </a:r>
            <a:r>
              <a:rPr lang="zh-CN" altLang="en-US" dirty="0"/>
              <a:t>最开始写 </a:t>
            </a:r>
            <a:r>
              <a:rPr lang="en-US" altLang="zh-CN" dirty="0"/>
              <a:t>hf3fs_fuse_init </a:t>
            </a:r>
            <a:r>
              <a:rPr lang="zh-CN" altLang="en-US" dirty="0"/>
              <a:t>模块时就出现过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en-US" altLang="zh-CN" dirty="0"/>
              <a:t>-</a:t>
            </a:r>
            <a:r>
              <a:rPr lang="zh-CN" altLang="en-US" dirty="0"/>
              <a:t>函数参数传递的顺序、返回值类型不一致（比如</a:t>
            </a:r>
            <a:r>
              <a:rPr lang="en-US" altLang="zh-CN" dirty="0" err="1"/>
              <a:t>MultiPrioQueue</a:t>
            </a:r>
            <a:r>
              <a:rPr lang="zh-CN" altLang="en-US" dirty="0"/>
              <a:t>方法传递的</a:t>
            </a:r>
            <a:r>
              <a:rPr lang="en-US" altLang="zh-CN" dirty="0"/>
              <a:t>Key-Value</a:t>
            </a:r>
            <a:r>
              <a:rPr lang="zh-CN" altLang="en-US" dirty="0"/>
              <a:t>）。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191C78B-3841-849A-AC2F-264EE69A7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637" y="4143595"/>
            <a:ext cx="5267111" cy="202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4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  <a:endParaRPr lang="en-US" altLang="zh-CN" dirty="0"/>
          </a:p>
          <a:p>
            <a:r>
              <a:rPr lang="zh-CN" altLang="en-US" dirty="0"/>
              <a:t>项目背景</a:t>
            </a:r>
            <a:endParaRPr lang="en-US" altLang="zh-CN" dirty="0"/>
          </a:p>
          <a:p>
            <a:r>
              <a:rPr lang="zh-CN" altLang="en-US" dirty="0"/>
              <a:t>研究实现</a:t>
            </a:r>
            <a:endParaRPr lang="en-US" altLang="zh-CN" dirty="0"/>
          </a:p>
          <a:p>
            <a:r>
              <a:rPr lang="zh-CN" altLang="en-US" dirty="0"/>
              <a:t>部署结构</a:t>
            </a:r>
            <a:endParaRPr lang="en-US" altLang="zh-CN" dirty="0"/>
          </a:p>
          <a:p>
            <a:r>
              <a:rPr lang="zh-CN" altLang="en-US" dirty="0"/>
              <a:t>研究结果</a:t>
            </a:r>
            <a:endParaRPr lang="en-US" altLang="zh-CN" dirty="0"/>
          </a:p>
          <a:p>
            <a:r>
              <a:rPr lang="zh-CN" altLang="en-US" dirty="0"/>
              <a:t>总结与展望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90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C25446-F542-0256-D213-5C1ACDBDE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12AC8D-8A7B-FDEB-CC63-9162F061ACDB}"/>
              </a:ext>
            </a:extLst>
          </p:cNvPr>
          <p:cNvSpPr txBox="1"/>
          <p:nvPr/>
        </p:nvSpPr>
        <p:spPr>
          <a:xfrm>
            <a:off x="806336" y="567636"/>
            <a:ext cx="584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改写遇到的困难</a:t>
            </a:r>
            <a:r>
              <a:rPr lang="en-US" altLang="zh-CN" b="1" dirty="0"/>
              <a:t>——FFI </a:t>
            </a:r>
            <a:r>
              <a:rPr lang="zh-CN" altLang="en-US" b="1" dirty="0"/>
              <a:t>编写时的错误及解决方案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D56B2C8-60A4-9167-B22D-0EA6216B94F9}"/>
              </a:ext>
            </a:extLst>
          </p:cNvPr>
          <p:cNvSpPr txBox="1"/>
          <p:nvPr/>
        </p:nvSpPr>
        <p:spPr>
          <a:xfrm>
            <a:off x="906087" y="1280160"/>
            <a:ext cx="70824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链接错误</a:t>
            </a:r>
            <a:endParaRPr lang="zh-CN" altLang="en-US" dirty="0"/>
          </a:p>
          <a:p>
            <a:br>
              <a:rPr lang="zh-CN" altLang="en-US" dirty="0"/>
            </a:b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Rust </a:t>
            </a:r>
            <a:r>
              <a:rPr lang="zh-CN" altLang="en-US" dirty="0"/>
              <a:t>代码调用 </a:t>
            </a:r>
            <a:r>
              <a:rPr lang="en-US" altLang="zh-CN" dirty="0"/>
              <a:t>C/C++ </a:t>
            </a:r>
            <a:r>
              <a:rPr lang="zh-CN" altLang="en-US" dirty="0"/>
              <a:t>库，找不到对应的 </a:t>
            </a:r>
            <a:r>
              <a:rPr lang="en-US" altLang="zh-CN" dirty="0"/>
              <a:t>`.so`/`.a` </a:t>
            </a:r>
            <a:r>
              <a:rPr lang="zh-CN" altLang="en-US" dirty="0"/>
              <a:t>文件，报 </a:t>
            </a:r>
            <a:r>
              <a:rPr lang="en-US" altLang="zh-CN" dirty="0"/>
              <a:t>`undefined reference`</a:t>
            </a:r>
            <a:r>
              <a:rPr lang="zh-CN" altLang="en-US" dirty="0"/>
              <a:t>。</a:t>
            </a:r>
          </a:p>
          <a:p>
            <a:br>
              <a:rPr lang="zh-CN" altLang="en-US" dirty="0"/>
            </a:br>
            <a:r>
              <a:rPr lang="en-US" altLang="zh-CN" dirty="0"/>
              <a:t>- </a:t>
            </a:r>
            <a:r>
              <a:rPr lang="en-US" altLang="zh-CN" dirty="0" err="1"/>
              <a:t>CMake</a:t>
            </a:r>
            <a:r>
              <a:rPr lang="en-US" altLang="zh-CN" dirty="0"/>
              <a:t>/</a:t>
            </a:r>
            <a:r>
              <a:rPr lang="en-US" altLang="zh-CN" dirty="0" err="1"/>
              <a:t>Cargo.toml</a:t>
            </a:r>
            <a:r>
              <a:rPr lang="en-US" altLang="zh-CN" dirty="0"/>
              <a:t> </a:t>
            </a:r>
            <a:r>
              <a:rPr lang="zh-CN" altLang="en-US" dirty="0"/>
              <a:t>配置不正确，导致链接参数丢失。</a:t>
            </a:r>
          </a:p>
          <a:p>
            <a:endParaRPr lang="en-US" altLang="zh-CN" dirty="0"/>
          </a:p>
          <a:p>
            <a:r>
              <a:rPr lang="en-US" altLang="zh-CN" b="1" dirty="0"/>
              <a:t>4 FFI </a:t>
            </a:r>
            <a:r>
              <a:rPr lang="zh-CN" altLang="en-US" b="1" dirty="0"/>
              <a:t>安全性问题</a:t>
            </a:r>
            <a:endParaRPr lang="zh-CN" altLang="en-US" dirty="0"/>
          </a:p>
          <a:p>
            <a:br>
              <a:rPr lang="zh-CN" altLang="en-US" dirty="0"/>
            </a:b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Rust </a:t>
            </a:r>
            <a:r>
              <a:rPr lang="zh-CN" altLang="en-US" dirty="0"/>
              <a:t>端传递了悬垂指针、未初始化内存、越界访问等，导致 </a:t>
            </a:r>
            <a:r>
              <a:rPr lang="en-US" altLang="zh-CN" dirty="0"/>
              <a:t>C </a:t>
            </a:r>
            <a:r>
              <a:rPr lang="zh-CN" altLang="en-US" dirty="0"/>
              <a:t>端崩溃。</a:t>
            </a:r>
          </a:p>
          <a:p>
            <a:br>
              <a:rPr lang="zh-CN" altLang="en-US" dirty="0"/>
            </a:b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 </a:t>
            </a:r>
            <a:r>
              <a:rPr lang="zh-CN" altLang="en-US" dirty="0"/>
              <a:t>端释放了 </a:t>
            </a:r>
            <a:r>
              <a:rPr lang="en-US" altLang="zh-CN" dirty="0"/>
              <a:t>Rust </a:t>
            </a:r>
            <a:r>
              <a:rPr lang="zh-CN" altLang="en-US" dirty="0"/>
              <a:t>端分配的内存，导致 </a:t>
            </a:r>
            <a:r>
              <a:rPr lang="en-US" altLang="zh-CN" dirty="0"/>
              <a:t>double free</a:t>
            </a:r>
            <a:r>
              <a:rPr lang="zh-CN" altLang="en-US" dirty="0"/>
              <a:t>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0631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49A2D1-82EE-CB0D-6347-BD773AE52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E55027-230D-1756-2E37-2498822E843D}"/>
              </a:ext>
            </a:extLst>
          </p:cNvPr>
          <p:cNvSpPr txBox="1"/>
          <p:nvPr/>
        </p:nvSpPr>
        <p:spPr>
          <a:xfrm>
            <a:off x="748144" y="677489"/>
            <a:ext cx="630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改写遇到的困难</a:t>
            </a:r>
            <a:r>
              <a:rPr lang="en-US" altLang="zh-CN" b="1" dirty="0"/>
              <a:t>—— Rust </a:t>
            </a:r>
            <a:r>
              <a:rPr lang="zh-CN" altLang="en-US" b="1" dirty="0"/>
              <a:t>文件改写 </a:t>
            </a:r>
            <a:r>
              <a:rPr lang="en-US" altLang="zh-CN" b="1" dirty="0"/>
              <a:t>C </a:t>
            </a:r>
            <a:r>
              <a:rPr lang="zh-CN" altLang="en-US" b="1" dirty="0"/>
              <a:t>文件时遇到的错误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8A1CD6-0ECA-4251-9E85-92AE1B59B893}"/>
              </a:ext>
            </a:extLst>
          </p:cNvPr>
          <p:cNvSpPr txBox="1"/>
          <p:nvPr/>
        </p:nvSpPr>
        <p:spPr>
          <a:xfrm>
            <a:off x="748144" y="1446415"/>
            <a:ext cx="74866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 trait/</a:t>
            </a:r>
            <a:r>
              <a:rPr lang="en-US" altLang="zh-CN" b="1" dirty="0" err="1"/>
              <a:t>impl</a:t>
            </a:r>
            <a:r>
              <a:rPr lang="en-US" altLang="zh-CN" b="1" dirty="0"/>
              <a:t> </a:t>
            </a:r>
            <a:r>
              <a:rPr lang="zh-CN" altLang="en-US" b="1" dirty="0"/>
              <a:t>不匹配</a:t>
            </a:r>
            <a:endParaRPr lang="zh-CN" altLang="en-US" dirty="0"/>
          </a:p>
          <a:p>
            <a:br>
              <a:rPr lang="zh-CN" altLang="en-US" dirty="0"/>
            </a:br>
            <a:r>
              <a:rPr lang="en-US" altLang="zh-CN" dirty="0"/>
              <a:t>-</a:t>
            </a:r>
            <a:r>
              <a:rPr lang="zh-CN" altLang="en-US" dirty="0"/>
              <a:t> 实现的 </a:t>
            </a:r>
            <a:r>
              <a:rPr lang="en-US" altLang="zh-CN" dirty="0"/>
              <a:t>trait </a:t>
            </a:r>
            <a:r>
              <a:rPr lang="zh-CN" altLang="en-US" dirty="0"/>
              <a:t>方法签名与 </a:t>
            </a:r>
            <a:r>
              <a:rPr lang="en-US" altLang="zh-CN" dirty="0"/>
              <a:t>trait </a:t>
            </a:r>
            <a:r>
              <a:rPr lang="zh-CN" altLang="en-US" dirty="0"/>
              <a:t>定义不一致。</a:t>
            </a:r>
          </a:p>
          <a:p>
            <a:br>
              <a:rPr lang="zh-CN" altLang="en-US" dirty="0"/>
            </a:b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 err="1"/>
              <a:t>impl</a:t>
            </a:r>
            <a:r>
              <a:rPr lang="en-US" altLang="zh-CN" dirty="0"/>
              <a:t> </a:t>
            </a:r>
            <a:r>
              <a:rPr lang="zh-CN" altLang="en-US" dirty="0"/>
              <a:t>块中类型参数、生命周期参数不匹配。</a:t>
            </a:r>
          </a:p>
          <a:p>
            <a:br>
              <a:rPr lang="zh-CN" altLang="en-US" dirty="0"/>
            </a:br>
            <a:endParaRPr lang="zh-CN" altLang="en-US" dirty="0"/>
          </a:p>
          <a:p>
            <a:r>
              <a:rPr lang="en-US" altLang="zh-CN" b="1" dirty="0"/>
              <a:t>2 </a:t>
            </a:r>
            <a:r>
              <a:rPr lang="zh-CN" altLang="en-US" b="1" dirty="0"/>
              <a:t>所有权</a:t>
            </a:r>
            <a:r>
              <a:rPr lang="en-US" altLang="zh-CN" b="1" dirty="0"/>
              <a:t>/</a:t>
            </a:r>
            <a:r>
              <a:rPr lang="zh-CN" altLang="en-US" b="1" dirty="0"/>
              <a:t>借用错误</a:t>
            </a:r>
            <a:endParaRPr lang="zh-CN" altLang="en-US" dirty="0"/>
          </a:p>
          <a:p>
            <a:br>
              <a:rPr lang="zh-CN" altLang="en-US" dirty="0"/>
            </a:br>
            <a:r>
              <a:rPr lang="en-US" altLang="zh-CN" dirty="0"/>
              <a:t>-</a:t>
            </a:r>
            <a:r>
              <a:rPr lang="zh-CN" altLang="en-US" dirty="0"/>
              <a:t> 借用检查器报错，如</a:t>
            </a:r>
            <a:r>
              <a:rPr lang="en-US" altLang="zh-CN" dirty="0"/>
              <a:t>"cannot borrow as mutable more than once at a time"</a:t>
            </a:r>
            <a:r>
              <a:rPr lang="zh-CN" altLang="en-US" dirty="0"/>
              <a:t>。</a:t>
            </a:r>
          </a:p>
          <a:p>
            <a:br>
              <a:rPr lang="zh-CN" altLang="en-US" dirty="0"/>
            </a:br>
            <a:r>
              <a:rPr lang="en-US" altLang="zh-CN" dirty="0"/>
              <a:t>- </a:t>
            </a:r>
            <a:r>
              <a:rPr lang="zh-CN" altLang="en-US" dirty="0"/>
              <a:t>生命周期不明确，导致</a:t>
            </a:r>
            <a:r>
              <a:rPr lang="en-US" altLang="zh-CN" dirty="0"/>
              <a:t>"does not live long enough"</a:t>
            </a:r>
            <a:r>
              <a:rPr lang="zh-CN" altLang="en-US" dirty="0"/>
              <a:t>错误。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2321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2A860-2393-8835-1759-7E6970A15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D274097-32DF-53BF-4667-A92F630D3BAE}"/>
              </a:ext>
            </a:extLst>
          </p:cNvPr>
          <p:cNvSpPr txBox="1"/>
          <p:nvPr/>
        </p:nvSpPr>
        <p:spPr>
          <a:xfrm>
            <a:off x="1014153" y="1512917"/>
            <a:ext cx="7240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 </a:t>
            </a:r>
            <a:r>
              <a:rPr lang="zh-CN" altLang="en-US" b="1" dirty="0"/>
              <a:t>类型推断失败</a:t>
            </a:r>
            <a:endParaRPr lang="zh-CN" altLang="en-US" dirty="0"/>
          </a:p>
          <a:p>
            <a:br>
              <a:rPr lang="zh-CN" altLang="en-US" dirty="0"/>
            </a:br>
            <a:r>
              <a:rPr lang="en-US" altLang="zh-CN" dirty="0"/>
              <a:t>-</a:t>
            </a:r>
            <a:r>
              <a:rPr lang="zh-CN" altLang="en-US" dirty="0"/>
              <a:t> 类型不明确，编译器无法推断类型。</a:t>
            </a:r>
          </a:p>
          <a:p>
            <a:endParaRPr lang="en-US" altLang="zh-CN" b="1" dirty="0"/>
          </a:p>
          <a:p>
            <a:r>
              <a:rPr lang="en-US" altLang="zh-CN" b="1" dirty="0"/>
              <a:t>4 feature/gate </a:t>
            </a:r>
            <a:r>
              <a:rPr lang="zh-CN" altLang="en-US" b="1" dirty="0"/>
              <a:t>错误</a:t>
            </a:r>
            <a:endParaRPr lang="zh-CN" altLang="en-US" dirty="0"/>
          </a:p>
          <a:p>
            <a:br>
              <a:rPr lang="zh-CN" altLang="en-US" dirty="0"/>
            </a:br>
            <a:r>
              <a:rPr lang="en-US" altLang="zh-CN" dirty="0"/>
              <a:t>-</a:t>
            </a:r>
            <a:r>
              <a:rPr lang="zh-CN" altLang="en-US" dirty="0"/>
              <a:t> 用了 </a:t>
            </a:r>
            <a:r>
              <a:rPr lang="en-US" altLang="zh-CN" dirty="0"/>
              <a:t>nightly feature</a:t>
            </a:r>
            <a:r>
              <a:rPr lang="zh-CN" altLang="en-US" dirty="0"/>
              <a:t>，但没有加 </a:t>
            </a:r>
            <a:r>
              <a:rPr lang="en-US" altLang="zh-CN" dirty="0"/>
              <a:t>`#![feature(...)]`</a:t>
            </a:r>
            <a:r>
              <a:rPr lang="zh-CN" altLang="en-US" dirty="0"/>
              <a:t>。</a:t>
            </a:r>
          </a:p>
          <a:p>
            <a:br>
              <a:rPr lang="zh-CN" altLang="en-US" dirty="0"/>
            </a:br>
            <a:r>
              <a:rPr lang="en-US" altLang="zh-CN" dirty="0"/>
              <a:t>- </a:t>
            </a:r>
            <a:r>
              <a:rPr lang="zh-CN" altLang="en-US" dirty="0"/>
              <a:t>依赖 </a:t>
            </a:r>
            <a:r>
              <a:rPr lang="en-US" altLang="zh-CN" dirty="0"/>
              <a:t>crate </a:t>
            </a:r>
            <a:r>
              <a:rPr lang="zh-CN" altLang="en-US" dirty="0"/>
              <a:t>版本不兼容。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71DFFD-2627-6C5F-F849-D7F074A3B745}"/>
              </a:ext>
            </a:extLst>
          </p:cNvPr>
          <p:cNvSpPr txBox="1"/>
          <p:nvPr/>
        </p:nvSpPr>
        <p:spPr>
          <a:xfrm>
            <a:off x="1014153" y="757490"/>
            <a:ext cx="6583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改写遇到的困难</a:t>
            </a:r>
            <a:r>
              <a:rPr lang="en-US" altLang="zh-CN" b="1" dirty="0"/>
              <a:t>—— Rust </a:t>
            </a:r>
            <a:r>
              <a:rPr lang="zh-CN" altLang="en-US" b="1" dirty="0"/>
              <a:t>文件改写时的错误及解决方案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9977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CA205-6076-B727-701F-22A4D9285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157718-8EAB-855A-9072-5D31B0F7FAC7}"/>
              </a:ext>
            </a:extLst>
          </p:cNvPr>
          <p:cNvSpPr txBox="1"/>
          <p:nvPr/>
        </p:nvSpPr>
        <p:spPr>
          <a:xfrm>
            <a:off x="964275" y="674362"/>
            <a:ext cx="6334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改写遇到的困难</a:t>
            </a:r>
            <a:r>
              <a:rPr lang="en-US" altLang="zh-CN" b="1" dirty="0"/>
              <a:t>——</a:t>
            </a:r>
            <a:r>
              <a:rPr lang="zh-CN" altLang="en-US" b="1" dirty="0"/>
              <a:t>编译整个 </a:t>
            </a:r>
            <a:r>
              <a:rPr lang="en-US" altLang="zh-CN" b="1" dirty="0"/>
              <a:t>3FS </a:t>
            </a:r>
            <a:r>
              <a:rPr lang="zh-CN" altLang="en-US" b="1" dirty="0"/>
              <a:t>项目时遇到的错误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4F1273-99E2-B7EA-0016-8CE6B218F4A6}"/>
              </a:ext>
            </a:extLst>
          </p:cNvPr>
          <p:cNvSpPr txBox="1"/>
          <p:nvPr/>
        </p:nvSpPr>
        <p:spPr>
          <a:xfrm>
            <a:off x="964274" y="1519443"/>
            <a:ext cx="748664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1 </a:t>
            </a:r>
            <a:r>
              <a:rPr lang="zh-CN" altLang="en-US" b="1" dirty="0"/>
              <a:t>依赖缺失</a:t>
            </a:r>
            <a:endParaRPr lang="zh-CN" altLang="en-US" dirty="0"/>
          </a:p>
          <a:p>
            <a:br>
              <a:rPr lang="zh-CN" altLang="en-US" dirty="0"/>
            </a:br>
            <a:r>
              <a:rPr lang="en-US" altLang="zh-CN" dirty="0"/>
              <a:t>-</a:t>
            </a:r>
            <a:r>
              <a:rPr lang="zh-CN" altLang="en-US" dirty="0"/>
              <a:t> 缺少 </a:t>
            </a:r>
            <a:r>
              <a:rPr lang="en-US" altLang="zh-CN" dirty="0"/>
              <a:t>C/C++ </a:t>
            </a:r>
            <a:r>
              <a:rPr lang="zh-CN" altLang="en-US" dirty="0"/>
              <a:t>依赖库（如 </a:t>
            </a:r>
            <a:r>
              <a:rPr lang="en-US" altLang="zh-CN" dirty="0" err="1"/>
              <a:t>leveldb</a:t>
            </a:r>
            <a:r>
              <a:rPr lang="zh-CN" altLang="en-US" dirty="0"/>
              <a:t>、</a:t>
            </a:r>
            <a:r>
              <a:rPr lang="en-US" altLang="zh-CN" dirty="0" err="1"/>
              <a:t>rocksdb</a:t>
            </a:r>
            <a:r>
              <a:rPr lang="zh-CN" altLang="en-US" dirty="0"/>
              <a:t>、</a:t>
            </a:r>
            <a:r>
              <a:rPr lang="en-US" altLang="zh-CN" dirty="0" err="1"/>
              <a:t>liburing</a:t>
            </a:r>
            <a:r>
              <a:rPr lang="en-US" altLang="zh-CN" dirty="0"/>
              <a:t> </a:t>
            </a:r>
            <a:r>
              <a:rPr lang="zh-CN" altLang="en-US" dirty="0"/>
              <a:t>等）。</a:t>
            </a:r>
          </a:p>
          <a:p>
            <a:br>
              <a:rPr lang="zh-CN" altLang="en-US" dirty="0"/>
            </a:b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Rust crate </a:t>
            </a:r>
            <a:r>
              <a:rPr lang="zh-CN" altLang="en-US" dirty="0"/>
              <a:t>依赖没有正确声明或版本冲突。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2 </a:t>
            </a:r>
            <a:r>
              <a:rPr lang="en-US" altLang="zh-CN" b="1" dirty="0" err="1"/>
              <a:t>CMake</a:t>
            </a:r>
            <a:r>
              <a:rPr lang="en-US" altLang="zh-CN" b="1" dirty="0"/>
              <a:t>/Cargo </a:t>
            </a:r>
            <a:r>
              <a:rPr lang="zh-CN" altLang="en-US" b="1" dirty="0"/>
              <a:t>配置错误</a:t>
            </a:r>
            <a:endParaRPr lang="zh-CN" altLang="en-US" dirty="0"/>
          </a:p>
          <a:p>
            <a:br>
              <a:rPr lang="zh-CN" altLang="en-US" dirty="0"/>
            </a:b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CMakeLists.txt/</a:t>
            </a:r>
            <a:r>
              <a:rPr lang="en-US" altLang="zh-CN" dirty="0" err="1"/>
              <a:t>Cargo.toml</a:t>
            </a:r>
            <a:r>
              <a:rPr lang="en-US" altLang="zh-CN" dirty="0"/>
              <a:t> </a:t>
            </a:r>
            <a:r>
              <a:rPr lang="zh-CN" altLang="en-US" dirty="0"/>
              <a:t>配置不正确，导致找不到源文件的位置或者链接失败。</a:t>
            </a:r>
          </a:p>
          <a:p>
            <a:br>
              <a:rPr lang="zh-CN" altLang="en-US" dirty="0"/>
            </a:b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build.rs </a:t>
            </a:r>
            <a:r>
              <a:rPr lang="zh-CN" altLang="en-US" dirty="0"/>
              <a:t>脚本出错，环境变量未设置。</a:t>
            </a:r>
          </a:p>
          <a:p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4150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62D48-B73B-CBFB-DB31-7AC10DF3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9E0EBFA-F464-02BD-4C5F-FDD6AF998DF2}"/>
              </a:ext>
            </a:extLst>
          </p:cNvPr>
          <p:cNvSpPr txBox="1"/>
          <p:nvPr/>
        </p:nvSpPr>
        <p:spPr>
          <a:xfrm>
            <a:off x="689957" y="708951"/>
            <a:ext cx="7273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改写遇到的困难</a:t>
            </a:r>
            <a:r>
              <a:rPr lang="en-US" altLang="zh-CN" b="1" dirty="0"/>
              <a:t>——</a:t>
            </a:r>
            <a:r>
              <a:rPr lang="zh-CN" altLang="en-US" b="1" dirty="0"/>
              <a:t>混合编译整个 </a:t>
            </a:r>
            <a:r>
              <a:rPr lang="en-US" altLang="zh-CN" b="1" dirty="0"/>
              <a:t>3fs </a:t>
            </a:r>
            <a:r>
              <a:rPr lang="zh-CN" altLang="en-US" b="1" dirty="0"/>
              <a:t>目录时的错误及解决方案</a:t>
            </a:r>
            <a:endParaRPr lang="zh-CN" altLang="en-US" dirty="0"/>
          </a:p>
          <a:p>
            <a:r>
              <a:rPr lang="en-US" altLang="zh-CN" b="1" dirty="0"/>
              <a:t> 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3F1E1E-CF9E-5BCA-6668-26BCACF38D3E}"/>
              </a:ext>
            </a:extLst>
          </p:cNvPr>
          <p:cNvSpPr txBox="1"/>
          <p:nvPr/>
        </p:nvSpPr>
        <p:spPr>
          <a:xfrm>
            <a:off x="689957" y="1355282"/>
            <a:ext cx="7486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 </a:t>
            </a:r>
            <a:r>
              <a:rPr lang="zh-CN" altLang="en-US" b="1" dirty="0"/>
              <a:t>安全性错误</a:t>
            </a:r>
            <a:endParaRPr lang="zh-CN" altLang="en-US" dirty="0"/>
          </a:p>
          <a:p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unsafe </a:t>
            </a:r>
            <a:r>
              <a:rPr lang="zh-CN" altLang="en-US" dirty="0"/>
              <a:t>代码块未正确处理，导致运行时崩溃。</a:t>
            </a:r>
          </a:p>
          <a:p>
            <a:br>
              <a:rPr lang="zh-CN" altLang="en-US" dirty="0"/>
            </a:br>
            <a:r>
              <a:rPr lang="en-US" altLang="zh-CN" dirty="0"/>
              <a:t>-</a:t>
            </a:r>
            <a:r>
              <a:rPr lang="zh-CN" altLang="en-US" dirty="0"/>
              <a:t> 多线程</a:t>
            </a:r>
            <a:r>
              <a:rPr lang="en-US" altLang="zh-CN" dirty="0"/>
              <a:t>/</a:t>
            </a:r>
            <a:r>
              <a:rPr lang="zh-CN" altLang="en-US" dirty="0"/>
              <a:t>并发相关的竞态条件。</a:t>
            </a:r>
          </a:p>
        </p:txBody>
      </p:sp>
    </p:spTree>
    <p:extLst>
      <p:ext uri="{BB962C8B-B14F-4D97-AF65-F5344CB8AC3E}">
        <p14:creationId xmlns:p14="http://schemas.microsoft.com/office/powerpoint/2010/main" val="3881277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65CEA-7A63-ADD3-CE7E-5F67A9DBA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89CA17-2B36-8D75-949B-E9C6F06F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4FD3318-45AF-D45D-8567-C1FDAB2EC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7187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35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EACD02B-0B62-EDA1-5DA5-9B1C22E0D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09" y="950337"/>
            <a:ext cx="115402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35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B1E4A128-2408-7EE1-2C90-18D53B6CB5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469630" y="6172205"/>
            <a:ext cx="6858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D751AD-FE27-1F1A-41B5-78B2CA28E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304" y="5216427"/>
            <a:ext cx="6800126" cy="95577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D63A25D-E208-6B78-1A1C-C6C8C3FFA9FA}"/>
              </a:ext>
            </a:extLst>
          </p:cNvPr>
          <p:cNvSpPr txBox="1"/>
          <p:nvPr/>
        </p:nvSpPr>
        <p:spPr>
          <a:xfrm>
            <a:off x="181165" y="494670"/>
            <a:ext cx="6716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改写示例：一个用</a:t>
            </a:r>
            <a:r>
              <a:rPr lang="en-US" altLang="zh-CN" sz="2400" b="1" dirty="0" err="1"/>
              <a:t>ffi</a:t>
            </a:r>
            <a:r>
              <a:rPr lang="zh-CN" altLang="en-US" sz="2400" b="1" dirty="0"/>
              <a:t>包装外部</a:t>
            </a:r>
            <a:r>
              <a:rPr lang="en-US" altLang="zh-CN" sz="2400" b="1" dirty="0"/>
              <a:t>C</a:t>
            </a:r>
            <a:r>
              <a:rPr lang="zh-CN" altLang="en-US" sz="2400" b="1" dirty="0"/>
              <a:t>函数的例子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D816F17-AABA-985F-969C-1025176E050D}"/>
              </a:ext>
            </a:extLst>
          </p:cNvPr>
          <p:cNvSpPr txBox="1"/>
          <p:nvPr/>
        </p:nvSpPr>
        <p:spPr>
          <a:xfrm>
            <a:off x="105509" y="4270022"/>
            <a:ext cx="3433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测试通过截图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8F598D7-3CEC-C3BB-D829-DA938BE59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5" y="1385965"/>
            <a:ext cx="8469630" cy="242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39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BD445-B34B-3C04-58AF-64755DB6F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B690D5-DC7D-7B1B-890A-45E73393D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86040FF-2EFD-DDD6-1337-6F64CC6B3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7187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35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1E8ADE1-7E7F-7FD3-ACD0-F46D7A6E2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09" y="950337"/>
            <a:ext cx="115402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35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255927A2-2902-95A7-B3CC-8C83B3A5527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469630" y="6172205"/>
            <a:ext cx="6858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F94DC6-76BE-995D-B36C-8A587DFE5F66}"/>
              </a:ext>
            </a:extLst>
          </p:cNvPr>
          <p:cNvSpPr txBox="1"/>
          <p:nvPr/>
        </p:nvSpPr>
        <p:spPr>
          <a:xfrm>
            <a:off x="216878" y="356347"/>
            <a:ext cx="7131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</a:rPr>
              <a:t>把修改后的文件接回</a:t>
            </a:r>
            <a:r>
              <a:rPr lang="en-US" altLang="zh-CN" sz="2400" b="1" dirty="0">
                <a:solidFill>
                  <a:schemeClr val="tx2"/>
                </a:solidFill>
              </a:rPr>
              <a:t>3FS</a:t>
            </a:r>
            <a:r>
              <a:rPr lang="zh-CN" altLang="en-US" sz="2400" b="1" dirty="0">
                <a:solidFill>
                  <a:schemeClr val="tx2"/>
                </a:solidFill>
              </a:rPr>
              <a:t>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895538-9EEF-DDF2-09BA-1E148E8FD300}"/>
              </a:ext>
            </a:extLst>
          </p:cNvPr>
          <p:cNvSpPr txBox="1"/>
          <p:nvPr/>
        </p:nvSpPr>
        <p:spPr>
          <a:xfrm>
            <a:off x="289112" y="1227336"/>
            <a:ext cx="848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这里同样使用</a:t>
            </a:r>
            <a:r>
              <a:rPr lang="en-US" altLang="zh-CN" dirty="0"/>
              <a:t>FFI</a:t>
            </a:r>
            <a:r>
              <a:rPr lang="zh-CN" altLang="en-US" dirty="0"/>
              <a:t>技术，保留原来的</a:t>
            </a:r>
            <a:r>
              <a:rPr lang="en-US" altLang="zh-CN" dirty="0"/>
              <a:t>.h</a:t>
            </a:r>
            <a:r>
              <a:rPr lang="zh-CN" altLang="en-US" dirty="0"/>
              <a:t>和</a:t>
            </a:r>
            <a:r>
              <a:rPr lang="en-US" altLang="zh-CN" dirty="0"/>
              <a:t>.cc</a:t>
            </a:r>
            <a:r>
              <a:rPr lang="zh-CN" altLang="en-US" dirty="0"/>
              <a:t>文件，但把</a:t>
            </a:r>
            <a:r>
              <a:rPr lang="en-US" altLang="zh-CN" dirty="0"/>
              <a:t>.cc</a:t>
            </a:r>
            <a:r>
              <a:rPr lang="zh-CN" altLang="en-US" dirty="0"/>
              <a:t>文件改为封装</a:t>
            </a:r>
            <a:r>
              <a:rPr lang="en-US" altLang="zh-CN" dirty="0"/>
              <a:t>rust</a:t>
            </a:r>
            <a:r>
              <a:rPr lang="zh-CN" altLang="en-US" dirty="0"/>
              <a:t>实现，</a:t>
            </a:r>
            <a:endParaRPr lang="en-US" altLang="zh-CN" dirty="0"/>
          </a:p>
          <a:p>
            <a:r>
              <a:rPr lang="zh-CN" altLang="en-US" dirty="0"/>
              <a:t>便于外部文件调用。这样，外部文件对</a:t>
            </a:r>
            <a:r>
              <a:rPr lang="en-US" altLang="zh-CN" dirty="0"/>
              <a:t>fuse</a:t>
            </a:r>
            <a:r>
              <a:rPr lang="zh-CN" altLang="en-US" dirty="0"/>
              <a:t>模块的调用可以原封不动。</a:t>
            </a:r>
            <a:endParaRPr lang="en-US" altLang="zh-CN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CDAAF50-A635-A9D3-A0A5-65458B538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72" y="1986742"/>
            <a:ext cx="5837002" cy="418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39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BA048-8FC3-E675-D6C6-4D8EE6607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806F48-CB8B-F7D8-4384-33EEE8E48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a typeface="宋体" panose="02010600030101010101" pitchFamily="2" charset="-122"/>
              </a:rPr>
              <a:t>部署结构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9D193E-43F5-D098-0CFE-BB091B5E4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AC73FD-27F7-DF23-1696-FF46AD93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783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4D07-F132-4151-9C4E-20D1BB169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F0AC2-52F8-69D9-1D22-9FD8CFD59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9463672-2808-AE5F-8EC6-5EA563183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7187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35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60622C2-53E3-1762-B7AC-B8059B95D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09" y="950337"/>
            <a:ext cx="115402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35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6055095A-447B-113C-9C65-732F095928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469630" y="6172205"/>
            <a:ext cx="6858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A37D54-4441-7471-115E-276A83A31C9C}"/>
              </a:ext>
            </a:extLst>
          </p:cNvPr>
          <p:cNvSpPr txBox="1"/>
          <p:nvPr/>
        </p:nvSpPr>
        <p:spPr>
          <a:xfrm>
            <a:off x="949730" y="672585"/>
            <a:ext cx="5823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zh-CN" altLang="en-US" b="1" i="0" dirty="0">
                <a:solidFill>
                  <a:srgbClr val="1F2328"/>
                </a:solidFill>
                <a:effectLst/>
                <a:latin typeface="-apple-system"/>
              </a:rPr>
              <a:t>部署平台：阿里云服务器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832BED-A3AA-D9E3-E334-2ABAEC45CE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982"/>
          <a:stretch>
            <a:fillRect/>
          </a:stretch>
        </p:blipFill>
        <p:spPr>
          <a:xfrm>
            <a:off x="257694" y="2549411"/>
            <a:ext cx="8628611" cy="23007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708DF60-E36C-FC2F-27F5-625BCD5C3359}"/>
              </a:ext>
            </a:extLst>
          </p:cNvPr>
          <p:cNvSpPr txBox="1"/>
          <p:nvPr/>
        </p:nvSpPr>
        <p:spPr>
          <a:xfrm>
            <a:off x="365760" y="1379789"/>
            <a:ext cx="8254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在本测试中，使用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meta</a:t>
            </a:r>
            <a:r>
              <a:rPr lang="zh-CN" altLang="en-US" dirty="0"/>
              <a:t>节点，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storage</a:t>
            </a:r>
            <a:r>
              <a:rPr lang="zh-CN" altLang="en-US" dirty="0"/>
              <a:t>节点进行配置，其中很多功能共同运行在</a:t>
            </a:r>
            <a:r>
              <a:rPr lang="en-US" altLang="zh-CN" dirty="0"/>
              <a:t>meta</a:t>
            </a:r>
            <a:r>
              <a:rPr lang="zh-CN" altLang="en-US" dirty="0"/>
              <a:t>节点上（包括</a:t>
            </a:r>
            <a:r>
              <a:rPr lang="en-US" altLang="zh-CN" dirty="0" err="1"/>
              <a:t>client,mgmtd,monitor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75889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07B1E-51B9-E52B-1B65-18AC338C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8283AA-E7C4-AD39-8B39-BE4865C5F6BF}"/>
              </a:ext>
            </a:extLst>
          </p:cNvPr>
          <p:cNvSpPr txBox="1"/>
          <p:nvPr/>
        </p:nvSpPr>
        <p:spPr>
          <a:xfrm>
            <a:off x="581890" y="864410"/>
            <a:ext cx="6575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节点信息：一个</a:t>
            </a:r>
            <a:r>
              <a:rPr lang="en-US" altLang="zh-CN" dirty="0"/>
              <a:t>meta</a:t>
            </a:r>
            <a:r>
              <a:rPr lang="zh-CN" altLang="en-US" dirty="0"/>
              <a:t>（同时也是</a:t>
            </a:r>
            <a:r>
              <a:rPr lang="en-US" altLang="zh-CN" dirty="0" err="1"/>
              <a:t>mgmtd</a:t>
            </a:r>
            <a:r>
              <a:rPr lang="zh-CN" altLang="en-US" dirty="0"/>
              <a:t>和</a:t>
            </a:r>
            <a:r>
              <a:rPr lang="en-US" altLang="zh-CN" dirty="0"/>
              <a:t>fuse client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  <a:r>
              <a:rPr lang="zh-CN" altLang="en-US" dirty="0"/>
              <a:t>使用</a:t>
            </a:r>
            <a:r>
              <a:rPr lang="en-US" altLang="zh-CN" dirty="0"/>
              <a:t>ecs.g8i.4xlarge</a:t>
            </a:r>
            <a:r>
              <a:rPr lang="zh-CN" altLang="en-US" dirty="0"/>
              <a:t>机型（</a:t>
            </a:r>
            <a:r>
              <a:rPr lang="en-US" altLang="zh-CN" dirty="0"/>
              <a:t>16</a:t>
            </a:r>
            <a:r>
              <a:rPr lang="zh-CN" altLang="en-US" dirty="0"/>
              <a:t>核，内存</a:t>
            </a:r>
            <a:r>
              <a:rPr lang="en-US" altLang="zh-CN" dirty="0"/>
              <a:t>64GB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三个</a:t>
            </a:r>
            <a:r>
              <a:rPr lang="en-US" altLang="zh-CN" dirty="0"/>
              <a:t>storage</a:t>
            </a:r>
            <a:r>
              <a:rPr lang="zh-CN" altLang="en-US" dirty="0"/>
              <a:t>：使用</a:t>
            </a:r>
            <a:r>
              <a:rPr lang="en-US" altLang="zh-CN" dirty="0"/>
              <a:t>ecs.i4.4xlarge</a:t>
            </a:r>
            <a:r>
              <a:rPr lang="zh-CN" altLang="en-US" dirty="0"/>
              <a:t>机型（</a:t>
            </a:r>
            <a:r>
              <a:rPr lang="en-US" altLang="zh-CN" dirty="0"/>
              <a:t>16</a:t>
            </a:r>
            <a:r>
              <a:rPr lang="zh-CN" altLang="en-US" dirty="0"/>
              <a:t>核，内存</a:t>
            </a:r>
            <a:r>
              <a:rPr lang="en-US" altLang="zh-CN" dirty="0"/>
              <a:t>128GB</a:t>
            </a:r>
            <a:r>
              <a:rPr lang="zh-CN" altLang="en-US" dirty="0"/>
              <a:t>，本地存储</a:t>
            </a:r>
            <a:r>
              <a:rPr lang="en-US" altLang="zh-CN" dirty="0"/>
              <a:t>1*3839GB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162FA8B-2004-BA2A-9BCC-A67CDD568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83" y="2305098"/>
            <a:ext cx="8589705" cy="143315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FC52A60-B696-05B8-5BFB-17F314603746}"/>
              </a:ext>
            </a:extLst>
          </p:cNvPr>
          <p:cNvSpPr txBox="1"/>
          <p:nvPr/>
        </p:nvSpPr>
        <p:spPr>
          <a:xfrm>
            <a:off x="581890" y="387475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链信息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:</a:t>
            </a:r>
            <a:r>
              <a:rPr lang="zh-CN" altLang="en-US" dirty="0"/>
              <a:t>一条链，连接四个节点</a:t>
            </a:r>
          </a:p>
          <a:p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38194F1-AB5C-4C56-C65D-3F17316E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0" y="4344344"/>
            <a:ext cx="8756920" cy="127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19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小节副标题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429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FDC8C-A881-9380-6F11-620524162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2F64529-B1A0-8C1F-1486-A7937550C1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1051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192DE-A7AE-1E42-2A78-CB7083FEC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74BF8-1652-EA6A-9516-4D59AE15D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a typeface="宋体" panose="02010600030101010101" pitchFamily="2" charset="-122"/>
              </a:rPr>
              <a:t>研究结果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1BE34D-7762-F758-4433-41677D418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12E0AAE-8186-7F5A-E838-76ACA7E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91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CB15F-E75E-1CD2-12A3-44B10CB57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ahoma" panose="020B0604030504040204" pitchFamily="34" charset="0"/>
              </a:rPr>
              <a:t>注：</a:t>
            </a:r>
            <a:r>
              <a:rPr lang="en-US" altLang="zh-CN" dirty="0" err="1">
                <a:latin typeface="Tahoma" panose="020B0604030504040204" pitchFamily="34" charset="0"/>
              </a:rPr>
              <a:t>ClickHouse</a:t>
            </a:r>
            <a:r>
              <a:rPr lang="zh-CN" altLang="en-US" dirty="0">
                <a:latin typeface="Tahoma" panose="020B0604030504040204" pitchFamily="34" charset="0"/>
              </a:rPr>
              <a:t>是一个用于在线分析处理查询（</a:t>
            </a:r>
            <a:r>
              <a:rPr lang="en-US" altLang="zh-CN" dirty="0">
                <a:latin typeface="Tahoma" panose="020B0604030504040204" pitchFamily="34" charset="0"/>
              </a:rPr>
              <a:t>OLAP</a:t>
            </a:r>
            <a:r>
              <a:rPr lang="zh-CN" altLang="en-US" dirty="0">
                <a:latin typeface="Tahoma" panose="020B0604030504040204" pitchFamily="34" charset="0"/>
              </a:rPr>
              <a:t>）的列式数据库管理系统（</a:t>
            </a:r>
            <a:r>
              <a:rPr lang="en-US" altLang="zh-CN" dirty="0">
                <a:latin typeface="Tahoma" panose="020B0604030504040204" pitchFamily="34" charset="0"/>
              </a:rPr>
              <a:t>DBMS</a:t>
            </a:r>
            <a:r>
              <a:rPr lang="zh-CN" altLang="en-US" dirty="0">
                <a:latin typeface="Tahoma" panose="020B0604030504040204" pitchFamily="34" charset="0"/>
              </a:rPr>
              <a:t>）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8CAF12-2D29-79FB-F41D-7E8CBB9D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000"/>
          <a:stretch>
            <a:fillRect/>
          </a:stretch>
        </p:blipFill>
        <p:spPr>
          <a:xfrm>
            <a:off x="465513" y="973272"/>
            <a:ext cx="7570524" cy="505679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1857638-9385-1E33-16B6-65AB75D4ECDD}"/>
              </a:ext>
            </a:extLst>
          </p:cNvPr>
          <p:cNvSpPr txBox="1"/>
          <p:nvPr/>
        </p:nvSpPr>
        <p:spPr>
          <a:xfrm>
            <a:off x="390699" y="326941"/>
            <a:ext cx="80633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运行</a:t>
            </a:r>
            <a:r>
              <a:rPr lang="en-US" altLang="zh-CN" dirty="0" err="1"/>
              <a:t>clickhouse</a:t>
            </a:r>
            <a:r>
              <a:rPr lang="zh-CN" altLang="en-US" dirty="0"/>
              <a:t>：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最高传吞吐量大约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170MB/s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，受限于机器性能和数量问题没能达到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3fs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性能最大值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2754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D9196-81ED-5072-37F0-5F2B5F281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4A9D22-639B-45D3-A8AC-E6CBA737D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78" y="1138843"/>
            <a:ext cx="8599176" cy="485464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20B62F7-C10F-DEDB-A4D7-10848D9E2A94}"/>
              </a:ext>
            </a:extLst>
          </p:cNvPr>
          <p:cNvSpPr txBox="1"/>
          <p:nvPr/>
        </p:nvSpPr>
        <p:spPr>
          <a:xfrm>
            <a:off x="366508" y="679850"/>
            <a:ext cx="8560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1F2328"/>
                </a:solidFill>
                <a:effectLst/>
                <a:latin typeface="-apple-system"/>
              </a:rPr>
              <a:t>fio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测试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:</a:t>
            </a:r>
            <a:r>
              <a:rPr lang="zh-CN" altLang="en-US" dirty="0"/>
              <a:t>因为机器性能问题只能进行一个进程的测试，无法测试并发</a:t>
            </a:r>
          </a:p>
        </p:txBody>
      </p:sp>
    </p:spTree>
    <p:extLst>
      <p:ext uri="{BB962C8B-B14F-4D97-AF65-F5344CB8AC3E}">
        <p14:creationId xmlns:p14="http://schemas.microsoft.com/office/powerpoint/2010/main" val="4018354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B2C67-98F2-EA6F-C5BB-4CA65CA1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9C9102-093D-F357-7382-B0312128110A}"/>
              </a:ext>
            </a:extLst>
          </p:cNvPr>
          <p:cNvSpPr txBox="1"/>
          <p:nvPr/>
        </p:nvSpPr>
        <p:spPr>
          <a:xfrm>
            <a:off x="315883" y="308322"/>
            <a:ext cx="5843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改写部分的编译运行</a:t>
            </a:r>
            <a:r>
              <a:rPr lang="en-US" altLang="zh-CN" b="1" dirty="0">
                <a:solidFill>
                  <a:schemeClr val="tx2"/>
                </a:solidFill>
              </a:rPr>
              <a:t>——</a:t>
            </a:r>
            <a:r>
              <a:rPr lang="zh-CN" altLang="en-US" b="1" dirty="0">
                <a:solidFill>
                  <a:schemeClr val="tx2"/>
                </a:solidFill>
              </a:rPr>
              <a:t>完全通过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7B2CB9-3F43-90A4-A520-5FFBF4942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2" y="1454727"/>
            <a:ext cx="8708475" cy="46214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207D4F4-A500-469C-59D4-8563898B3F57}"/>
              </a:ext>
            </a:extLst>
          </p:cNvPr>
          <p:cNvSpPr txBox="1"/>
          <p:nvPr/>
        </p:nvSpPr>
        <p:spPr>
          <a:xfrm>
            <a:off x="1105593" y="864524"/>
            <a:ext cx="17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6F49D5-57A5-EC4F-A8C1-BF8A287568CF}"/>
              </a:ext>
            </a:extLst>
          </p:cNvPr>
          <p:cNvSpPr txBox="1"/>
          <p:nvPr/>
        </p:nvSpPr>
        <p:spPr>
          <a:xfrm>
            <a:off x="315883" y="711654"/>
            <a:ext cx="8708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运行</a:t>
            </a:r>
            <a:r>
              <a:rPr lang="en-US" altLang="zh-CN" dirty="0"/>
              <a:t>cargo build –release</a:t>
            </a:r>
            <a:r>
              <a:rPr lang="zh-CN" altLang="en-US" dirty="0"/>
              <a:t>，编译</a:t>
            </a:r>
            <a:r>
              <a:rPr lang="en-US" altLang="zh-CN" dirty="0"/>
              <a:t>Rust </a:t>
            </a:r>
            <a:r>
              <a:rPr lang="zh-CN" altLang="en-US" dirty="0"/>
              <a:t>部分项目，生成​</a:t>
            </a:r>
            <a:r>
              <a:rPr lang="zh-CN" altLang="en-US" b="1" dirty="0"/>
              <a:t>​</a:t>
            </a:r>
            <a:r>
              <a:rPr lang="zh-CN" altLang="en-US" dirty="0"/>
              <a:t>高度优化的可执行二进制文件；运行</a:t>
            </a:r>
            <a:r>
              <a:rPr lang="en-US" altLang="zh-CN" dirty="0" err="1"/>
              <a:t>cmake</a:t>
            </a:r>
            <a:r>
              <a:rPr lang="zh-CN" altLang="en-US" dirty="0"/>
              <a:t>，编译</a:t>
            </a:r>
            <a:r>
              <a:rPr lang="en-US" altLang="zh-CN" dirty="0"/>
              <a:t>C/C++</a:t>
            </a:r>
            <a:r>
              <a:rPr lang="zh-CN" altLang="en-US" dirty="0"/>
              <a:t>部分代码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2187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914E5A-5307-7E57-EA68-ACEE63F83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2C9C4A-49D5-5A20-0858-A8748E35FECB}"/>
              </a:ext>
            </a:extLst>
          </p:cNvPr>
          <p:cNvSpPr txBox="1"/>
          <p:nvPr/>
        </p:nvSpPr>
        <p:spPr>
          <a:xfrm>
            <a:off x="558379" y="547970"/>
            <a:ext cx="7145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3fs</a:t>
            </a:r>
            <a:r>
              <a:rPr lang="zh-CN" altLang="en-US" dirty="0"/>
              <a:t>自带</a:t>
            </a:r>
            <a:r>
              <a:rPr lang="en-US" altLang="zh-CN" dirty="0"/>
              <a:t>tests</a:t>
            </a:r>
            <a:r>
              <a:rPr lang="zh-CN" altLang="en-US" dirty="0"/>
              <a:t>单元测试结果： 改写后</a:t>
            </a:r>
            <a:r>
              <a:rPr lang="en-US" altLang="zh-CN" dirty="0"/>
              <a:t>3fs</a:t>
            </a:r>
            <a:r>
              <a:rPr lang="zh-CN" altLang="en-US" dirty="0"/>
              <a:t>功能和原版几乎是完全一致的，但是原版</a:t>
            </a:r>
            <a:r>
              <a:rPr lang="en-US" altLang="zh-CN" dirty="0"/>
              <a:t>3fs</a:t>
            </a:r>
            <a:r>
              <a:rPr lang="zh-CN" altLang="en-US" dirty="0"/>
              <a:t>也不能完全通过自己的单元测试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C876EF-08A8-2B34-1E98-3E8C7A25297A}"/>
              </a:ext>
            </a:extLst>
          </p:cNvPr>
          <p:cNvSpPr txBox="1"/>
          <p:nvPr/>
        </p:nvSpPr>
        <p:spPr>
          <a:xfrm>
            <a:off x="558378" y="1406429"/>
            <a:ext cx="4064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原版</a:t>
            </a:r>
            <a:r>
              <a:rPr lang="en-US" altLang="zh-CN" dirty="0"/>
              <a:t>3fs</a:t>
            </a:r>
            <a:r>
              <a:rPr lang="zh-CN" altLang="en-US" dirty="0"/>
              <a:t>：通过</a:t>
            </a:r>
            <a:r>
              <a:rPr lang="en-US" altLang="zh-CN" dirty="0"/>
              <a:t>278</a:t>
            </a:r>
            <a:r>
              <a:rPr lang="zh-CN" altLang="en-US" dirty="0"/>
              <a:t>，失败</a:t>
            </a:r>
            <a:r>
              <a:rPr lang="en-US" altLang="zh-CN" dirty="0"/>
              <a:t>36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C037FA-5B19-7D60-33BF-BF37F88D1D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188" r="19827"/>
          <a:stretch>
            <a:fillRect/>
          </a:stretch>
        </p:blipFill>
        <p:spPr>
          <a:xfrm>
            <a:off x="558378" y="1970116"/>
            <a:ext cx="8027244" cy="329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78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28A264-F153-627D-A0CE-68D154BF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87F82B-B4B8-1330-995A-11B43509B7D5}"/>
              </a:ext>
            </a:extLst>
          </p:cNvPr>
          <p:cNvSpPr txBox="1"/>
          <p:nvPr/>
        </p:nvSpPr>
        <p:spPr>
          <a:xfrm>
            <a:off x="756458" y="57960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改写</a:t>
            </a:r>
            <a:r>
              <a:rPr lang="zh-CN" altLang="en-US" dirty="0">
                <a:solidFill>
                  <a:srgbClr val="1F2328"/>
                </a:solidFill>
                <a:latin typeface="-apple-system"/>
              </a:rPr>
              <a:t>后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3fs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：通过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278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，失败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36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270A92-2E88-690C-AC2F-0575DD119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98" y="1069472"/>
            <a:ext cx="6440495" cy="502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68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221F1-BB8C-49F6-3BDF-377C9D47C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D364B-5448-EC5D-636C-9ADAB01B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a typeface="宋体" panose="02010600030101010101" pitchFamily="2" charset="-122"/>
              </a:rPr>
              <a:t>代码安全性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93BBBF-C858-0763-358F-B0E851412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BB2C6D-59B1-0F08-E0D4-6D356C768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893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B2466-879E-97A8-F3B4-A273B9542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CC0ECD-F41B-6124-56E9-7FC145FB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12" y="4329485"/>
            <a:ext cx="8154785" cy="14684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217483A-6990-6C31-1395-205F498B7B53}"/>
              </a:ext>
            </a:extLst>
          </p:cNvPr>
          <p:cNvSpPr txBox="1"/>
          <p:nvPr/>
        </p:nvSpPr>
        <p:spPr>
          <a:xfrm>
            <a:off x="324196" y="739833"/>
            <a:ext cx="754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分析平台：腾讯云代码分析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91EB6E-B670-4660-BBFB-0753DECE7F1D}"/>
              </a:ext>
            </a:extLst>
          </p:cNvPr>
          <p:cNvSpPr txBox="1"/>
          <p:nvPr/>
        </p:nvSpPr>
        <p:spPr>
          <a:xfrm>
            <a:off x="523702" y="1589707"/>
            <a:ext cx="281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原版测试结果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74AE4E-E935-C7F1-6383-C2DC5C69A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2" y="2067205"/>
            <a:ext cx="8154785" cy="141240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7C28D1E-2BD6-9F8F-8E36-825800A9F1CA}"/>
              </a:ext>
            </a:extLst>
          </p:cNvPr>
          <p:cNvSpPr txBox="1"/>
          <p:nvPr/>
        </p:nvSpPr>
        <p:spPr>
          <a:xfrm>
            <a:off x="465512" y="366920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改写版本测试结果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63415BC1-1A8D-30F0-666B-476062E76355}"/>
                  </a:ext>
                </a:extLst>
              </p14:cNvPr>
              <p14:cNvContentPartPr/>
              <p14:nvPr/>
            </p14:nvContentPartPr>
            <p14:xfrm>
              <a:off x="2759367" y="4812382"/>
              <a:ext cx="347400" cy="972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63415BC1-1A8D-30F0-666B-476062E763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1727" y="4794742"/>
                <a:ext cx="3830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59CD2731-72D0-C92F-8D95-2F5683CD2CA9}"/>
                  </a:ext>
                </a:extLst>
              </p14:cNvPr>
              <p14:cNvContentPartPr/>
              <p14:nvPr/>
            </p14:nvContentPartPr>
            <p14:xfrm>
              <a:off x="2768007" y="2518822"/>
              <a:ext cx="343440" cy="3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59CD2731-72D0-C92F-8D95-2F5683CD2C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50367" y="2500822"/>
                <a:ext cx="37908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0859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AAFC3C-2497-2337-E0F5-4F0EFD645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2BD150-F703-17EC-A91C-00E99362B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75" y="872543"/>
            <a:ext cx="6467301" cy="24733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A3F2C11-F4D2-6879-82DE-BCDB8A793673}"/>
              </a:ext>
            </a:extLst>
          </p:cNvPr>
          <p:cNvSpPr txBox="1"/>
          <p:nvPr/>
        </p:nvSpPr>
        <p:spPr>
          <a:xfrm>
            <a:off x="814647" y="43529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原版测试结果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56773AE-2BEB-9E81-28F9-7888F6CA6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75" y="3806397"/>
            <a:ext cx="6267796" cy="236580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26EFAE7-CF27-26E8-9B46-9B8CB01CCC4B}"/>
              </a:ext>
            </a:extLst>
          </p:cNvPr>
          <p:cNvSpPr txBox="1"/>
          <p:nvPr/>
        </p:nvSpPr>
        <p:spPr>
          <a:xfrm>
            <a:off x="814647" y="330374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改写版本测试结果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64F7842B-BE93-B9C9-3F71-85787032F9CE}"/>
                  </a:ext>
                </a:extLst>
              </p14:cNvPr>
              <p14:cNvContentPartPr/>
              <p14:nvPr/>
            </p14:nvContentPartPr>
            <p14:xfrm>
              <a:off x="2194527" y="2560222"/>
              <a:ext cx="186480" cy="936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64F7842B-BE93-B9C9-3F71-85787032F9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6527" y="2542222"/>
                <a:ext cx="2221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AF4CEB75-2C4B-DB3D-70DD-BCFB841AF005}"/>
                  </a:ext>
                </a:extLst>
              </p14:cNvPr>
              <p14:cNvContentPartPr/>
              <p14:nvPr/>
            </p14:nvContentPartPr>
            <p14:xfrm>
              <a:off x="2185887" y="5433742"/>
              <a:ext cx="110520" cy="1944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AF4CEB75-2C4B-DB3D-70DD-BCFB841AF00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68247" y="5415742"/>
                <a:ext cx="146160" cy="5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228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3FD046C-09ED-82D8-1DE5-B2749A250B9F}"/>
              </a:ext>
            </a:extLst>
          </p:cNvPr>
          <p:cNvSpPr txBox="1"/>
          <p:nvPr/>
        </p:nvSpPr>
        <p:spPr>
          <a:xfrm>
            <a:off x="1165860" y="528889"/>
            <a:ext cx="589995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文件系统是数据存储的核心基础。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现有 </a:t>
            </a:r>
            <a:r>
              <a:rPr lang="en-US" altLang="zh-CN" dirty="0"/>
              <a:t>3FS </a:t>
            </a:r>
            <a:r>
              <a:rPr lang="zh-CN" altLang="en-US" dirty="0"/>
              <a:t>系统在性能、安全性和可维护性上面临挑战，尤其是其 </a:t>
            </a:r>
            <a:r>
              <a:rPr lang="en-US" altLang="zh-CN" dirty="0"/>
              <a:t>FUSE </a:t>
            </a:r>
            <a:r>
              <a:rPr lang="zh-CN" altLang="en-US" dirty="0"/>
              <a:t>模块在处理高并发请求时效率不足，且传统实现方式存在内存安全隐患。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本项目旨在​​利用 </a:t>
            </a:r>
            <a:r>
              <a:rPr lang="en-US" altLang="zh-CN" dirty="0"/>
              <a:t>Rust </a:t>
            </a:r>
            <a:r>
              <a:rPr lang="zh-CN" altLang="en-US" dirty="0"/>
              <a:t>语言的内存安全特性和零成本抽象能力，对 </a:t>
            </a:r>
            <a:r>
              <a:rPr lang="en-US" altLang="zh-CN" dirty="0"/>
              <a:t>3FS </a:t>
            </a:r>
            <a:r>
              <a:rPr lang="zh-CN" altLang="en-US" dirty="0"/>
              <a:t>文件系统进行系统性重构，并重点升级其 </a:t>
            </a:r>
            <a:r>
              <a:rPr lang="en-US" altLang="zh-CN" dirty="0"/>
              <a:t>FUSE </a:t>
            </a:r>
            <a:r>
              <a:rPr lang="zh-CN" altLang="en-US" dirty="0"/>
              <a:t>模块​​。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我们将设计并实现融合高效 </a:t>
            </a:r>
            <a:r>
              <a:rPr lang="en-US" altLang="zh-CN" dirty="0"/>
              <a:t>I/O</a:t>
            </a:r>
            <a:r>
              <a:rPr lang="zh-CN" altLang="en-US" dirty="0"/>
              <a:t>、零拷贝传输等技术的现代化 </a:t>
            </a:r>
            <a:r>
              <a:rPr lang="en-US" altLang="zh-CN" dirty="0"/>
              <a:t>FUSE </a:t>
            </a:r>
            <a:r>
              <a:rPr lang="zh-CN" altLang="en-US" dirty="0"/>
              <a:t>架构，显著降低上下文切换开销，提升系统吞吐量和响应速度。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同时，</a:t>
            </a:r>
            <a:r>
              <a:rPr lang="en-US" altLang="zh-CN" dirty="0"/>
              <a:t>Rust </a:t>
            </a:r>
            <a:r>
              <a:rPr lang="zh-CN" altLang="en-US" dirty="0"/>
              <a:t>的强类型和所有权机制将从源码层面保障系统稳定性与安全性。本项目预期通过实验性构建一个优化版本的 </a:t>
            </a:r>
            <a:r>
              <a:rPr lang="en-US" altLang="zh-CN" dirty="0"/>
              <a:t>3FS</a:t>
            </a:r>
            <a:r>
              <a:rPr lang="zh-CN" altLang="en-US" dirty="0"/>
              <a:t>，旨在​​尝试​​提升关键基础设施中 </a:t>
            </a:r>
            <a:r>
              <a:rPr lang="en-US" altLang="zh-CN" dirty="0"/>
              <a:t>FUSE </a:t>
            </a:r>
            <a:r>
              <a:rPr lang="zh-CN" altLang="en-US" dirty="0"/>
              <a:t>模块的性能与可靠性，​​同时探索​​系统软件如何通过安全现代技术（如 </a:t>
            </a:r>
            <a:r>
              <a:rPr lang="en-US" altLang="zh-CN" dirty="0"/>
              <a:t>Rust</a:t>
            </a:r>
            <a:r>
              <a:rPr lang="zh-CN" altLang="en-US" dirty="0"/>
              <a:t>）进行改造的​​可行路径​​，以期对基础软件生态的发展 ​提供有价值的实践参考​​</a:t>
            </a:r>
          </a:p>
        </p:txBody>
      </p:sp>
    </p:spTree>
    <p:extLst>
      <p:ext uri="{BB962C8B-B14F-4D97-AF65-F5344CB8AC3E}">
        <p14:creationId xmlns:p14="http://schemas.microsoft.com/office/powerpoint/2010/main" val="2738752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AFBA9-43C7-2097-B887-A14C0A286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3B4E27-774B-1011-3240-D863F7AB9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a typeface="宋体" panose="02010600030101010101" pitchFamily="2" charset="-122"/>
              </a:rPr>
              <a:t>总结与展望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0537CF-6F91-0AB8-8A8F-3FB17B321E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ACDDDE-0B2F-9E26-02C2-7E167F69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48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59F80-919A-D874-BD40-7F7536136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D2F05F-997B-39F4-5187-1DC4250D9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D0BB5F-7847-FE3E-5C90-97344D116987}"/>
              </a:ext>
            </a:extLst>
          </p:cNvPr>
          <p:cNvSpPr txBox="1"/>
          <p:nvPr/>
        </p:nvSpPr>
        <p:spPr>
          <a:xfrm>
            <a:off x="558379" y="1286037"/>
            <a:ext cx="757978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​技术能力提升与创新实践​</a:t>
            </a:r>
            <a:endParaRPr lang="en-US" altLang="zh-CN" sz="2000" b="1" dirty="0"/>
          </a:p>
          <a:p>
            <a:endParaRPr lang="zh-CN" altLang="en-US" sz="2000" b="1" dirty="0"/>
          </a:p>
          <a:p>
            <a:r>
              <a:rPr lang="zh-CN" altLang="en-US" sz="2000" dirty="0"/>
              <a:t>提升了团队成员在并发编程、内存安全管理和系统性能调优等方面的工程能力</a:t>
            </a:r>
          </a:p>
          <a:p>
            <a:endParaRPr lang="en-US" altLang="zh-CN" sz="2000" b="1" dirty="0"/>
          </a:p>
          <a:p>
            <a:r>
              <a:rPr lang="en-US" altLang="zh-CN" sz="2000" b="1" dirty="0"/>
              <a:t>​</a:t>
            </a:r>
            <a:r>
              <a:rPr lang="zh-CN" altLang="en-US" sz="2000" b="1" dirty="0"/>
              <a:t>安全性与可靠性的实质性突破​</a:t>
            </a:r>
          </a:p>
          <a:p>
            <a:r>
              <a:rPr lang="zh-CN" altLang="en-US" sz="2000" dirty="0"/>
              <a:t>借助</a:t>
            </a:r>
            <a:r>
              <a:rPr lang="en-US" altLang="zh-CN" sz="2000" dirty="0"/>
              <a:t>Rust</a:t>
            </a:r>
            <a:r>
              <a:rPr lang="zh-CN" altLang="en-US" sz="2000" dirty="0"/>
              <a:t>的所有权模型和类型系统，重构后的</a:t>
            </a:r>
            <a:r>
              <a:rPr lang="en-US" altLang="zh-CN" sz="2000" dirty="0"/>
              <a:t>3FS</a:t>
            </a:r>
            <a:r>
              <a:rPr lang="zh-CN" altLang="en-US" sz="2000" dirty="0"/>
              <a:t>在内存安全方面取得显著改进。</a:t>
            </a:r>
            <a:endParaRPr lang="en-US" altLang="zh-CN" sz="2000" dirty="0"/>
          </a:p>
          <a:p>
            <a:endParaRPr lang="en-US" altLang="zh-CN" sz="2000" b="1" dirty="0"/>
          </a:p>
          <a:p>
            <a:r>
              <a:rPr lang="zh-CN" altLang="en-US" sz="2000" b="1" dirty="0"/>
              <a:t>后续研究价值​</a:t>
            </a:r>
          </a:p>
          <a:p>
            <a:r>
              <a:rPr lang="zh-CN" altLang="en-US" sz="2000" dirty="0"/>
              <a:t>受限于硬件条件，没能完全进行性能验证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0D7C33-F353-1344-39EE-A149893525F9}"/>
              </a:ext>
            </a:extLst>
          </p:cNvPr>
          <p:cNvSpPr txBox="1"/>
          <p:nvPr/>
        </p:nvSpPr>
        <p:spPr>
          <a:xfrm>
            <a:off x="558379" y="40732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工作总结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4866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127A4-87CF-A12D-59D9-ACD10412D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B92227-846E-045A-1360-E3022F5A5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F69F41-20F5-AEC1-EDA3-49D71B20F76B}"/>
              </a:ext>
            </a:extLst>
          </p:cNvPr>
          <p:cNvSpPr txBox="1"/>
          <p:nvPr/>
        </p:nvSpPr>
        <p:spPr>
          <a:xfrm>
            <a:off x="558378" y="425467"/>
            <a:ext cx="714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未来工作展望</a:t>
            </a:r>
            <a:endParaRPr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58A807-F6DD-9D0C-F30A-FFFBCA9CF227}"/>
              </a:ext>
            </a:extLst>
          </p:cNvPr>
          <p:cNvSpPr txBox="1"/>
          <p:nvPr/>
        </p:nvSpPr>
        <p:spPr>
          <a:xfrm>
            <a:off x="714896" y="1272887"/>
            <a:ext cx="729026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改写版</a:t>
            </a:r>
            <a:r>
              <a:rPr lang="en-US" altLang="zh-CN" b="1" dirty="0"/>
              <a:t>3FS</a:t>
            </a:r>
            <a:r>
              <a:rPr lang="zh-CN" altLang="en-US" b="1" dirty="0"/>
              <a:t>的性能验证与提升</a:t>
            </a:r>
          </a:p>
          <a:p>
            <a:r>
              <a:rPr lang="zh-CN" altLang="en-US" dirty="0"/>
              <a:t>在有硬件的足够支持下，可以考虑对改写</a:t>
            </a:r>
            <a:r>
              <a:rPr lang="en-US" altLang="zh-CN" dirty="0"/>
              <a:t>3FS</a:t>
            </a:r>
            <a:r>
              <a:rPr lang="zh-CN" altLang="en-US" dirty="0"/>
              <a:t>的进行性能验证和优化</a:t>
            </a:r>
          </a:p>
          <a:p>
            <a:endParaRPr lang="en-US" altLang="zh-CN" dirty="0"/>
          </a:p>
          <a:p>
            <a:r>
              <a:rPr lang="zh-CN" altLang="en-US" b="1" dirty="0"/>
              <a:t>自动化一键部署</a:t>
            </a:r>
            <a:r>
              <a:rPr lang="en-US" altLang="zh-CN" b="1" dirty="0"/>
              <a:t>3FS</a:t>
            </a:r>
          </a:p>
          <a:p>
            <a:r>
              <a:rPr lang="zh-CN" altLang="en-US" dirty="0"/>
              <a:t>未来可以实现单服务器</a:t>
            </a:r>
            <a:r>
              <a:rPr lang="en-US" altLang="zh-CN" dirty="0"/>
              <a:t>+Docker</a:t>
            </a:r>
            <a:r>
              <a:rPr lang="zh-CN" altLang="en-US" dirty="0"/>
              <a:t>一键部署进行功能验证，或者多服务器一键脚本部署进行功能和性能验证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对更多模块进行</a:t>
            </a:r>
            <a:r>
              <a:rPr lang="en-US" altLang="zh-CN" b="1" dirty="0"/>
              <a:t>Rust</a:t>
            </a:r>
            <a:r>
              <a:rPr lang="zh-CN" altLang="en-US" b="1" dirty="0"/>
              <a:t>改写</a:t>
            </a:r>
            <a:endParaRPr lang="en-US" altLang="zh-CN" b="1" dirty="0"/>
          </a:p>
          <a:p>
            <a:r>
              <a:rPr lang="zh-CN" altLang="en-US" dirty="0"/>
              <a:t>此次项目相关测试表明对</a:t>
            </a:r>
            <a:r>
              <a:rPr lang="en-US" altLang="zh-CN" dirty="0"/>
              <a:t>FUSE</a:t>
            </a:r>
            <a:r>
              <a:rPr lang="zh-CN" altLang="en-US" dirty="0"/>
              <a:t>模块的改写后，</a:t>
            </a:r>
            <a:r>
              <a:rPr lang="en-US" altLang="zh-CN" dirty="0"/>
              <a:t>3FS</a:t>
            </a:r>
            <a:r>
              <a:rPr lang="zh-CN" altLang="en-US" dirty="0"/>
              <a:t>的安全性有所提升。推测对更多模块进行</a:t>
            </a:r>
            <a:r>
              <a:rPr lang="en-US" altLang="zh-CN" dirty="0"/>
              <a:t>Rust</a:t>
            </a:r>
            <a:r>
              <a:rPr lang="zh-CN" altLang="en-US" dirty="0"/>
              <a:t>改写，尤其是对</a:t>
            </a:r>
            <a:r>
              <a:rPr lang="en-US" altLang="zh-CN" dirty="0" err="1"/>
              <a:t>usrbio</a:t>
            </a:r>
            <a:r>
              <a:rPr lang="zh-CN" altLang="en-US" dirty="0"/>
              <a:t>改写能够给</a:t>
            </a:r>
            <a:r>
              <a:rPr lang="en-US" altLang="zh-CN" dirty="0"/>
              <a:t>3FS</a:t>
            </a:r>
            <a:r>
              <a:rPr lang="zh-CN" altLang="en-US" dirty="0"/>
              <a:t>带来更多提升</a:t>
            </a:r>
            <a:endParaRPr lang="en-US" altLang="zh-CN" dirty="0"/>
          </a:p>
          <a:p>
            <a:endParaRPr lang="zh-CN" altLang="en-US" b="1" dirty="0"/>
          </a:p>
          <a:p>
            <a:r>
              <a:rPr lang="zh-CN" altLang="en-US" b="1" dirty="0"/>
              <a:t>对单元测试进一步验证</a:t>
            </a:r>
          </a:p>
          <a:p>
            <a:r>
              <a:rPr lang="zh-CN" altLang="en-US" dirty="0"/>
              <a:t>在对原版和改写的</a:t>
            </a:r>
            <a:r>
              <a:rPr lang="en-US" altLang="zh-CN" dirty="0"/>
              <a:t>3FS</a:t>
            </a:r>
            <a:r>
              <a:rPr lang="zh-CN" altLang="en-US" dirty="0"/>
              <a:t>进行单元测试时，发现均无法完全通过完整单元测试，并且错误的</a:t>
            </a:r>
            <a:r>
              <a:rPr lang="en-US" altLang="zh-CN" dirty="0"/>
              <a:t>36</a:t>
            </a:r>
            <a:r>
              <a:rPr lang="zh-CN" altLang="en-US" dirty="0"/>
              <a:t>个测试完全相同。这个问题可能是因为机器性能问题，也可能是</a:t>
            </a:r>
            <a:r>
              <a:rPr lang="en-US" altLang="zh-CN" dirty="0"/>
              <a:t>3FS</a:t>
            </a:r>
            <a:r>
              <a:rPr lang="zh-CN" altLang="en-US" dirty="0"/>
              <a:t>自身的问题。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5373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谢谢</a:t>
            </a:r>
            <a:r>
              <a:rPr lang="en-US" altLang="zh-CN"/>
              <a:t>	</a:t>
            </a:r>
            <a:r>
              <a:rPr lang="zh-CN" altLang="en-US"/>
              <a:t>！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请提宝贵意见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6873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96F8A-EF31-8BF0-0B92-9B5609DE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9C5EA-9E15-CCBD-D99B-CBF0FB6F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  <a:r>
              <a:rPr lang="en-US" altLang="zh-CN" dirty="0"/>
              <a:t>:3FS</a:t>
            </a:r>
            <a:r>
              <a:rPr lang="zh-CN" altLang="en-US" dirty="0"/>
              <a:t>与</a:t>
            </a:r>
            <a:r>
              <a:rPr lang="en-US" altLang="zh-CN" dirty="0"/>
              <a:t>RUST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E60AE3-6E02-4031-85C6-B6CE2468A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小节副标题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7D0A6C-D681-CB98-D6D8-A28D3755F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44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496" y="577044"/>
            <a:ext cx="7746160" cy="541227"/>
          </a:xfrm>
        </p:spPr>
        <p:txBody>
          <a:bodyPr/>
          <a:lstStyle/>
          <a:p>
            <a:r>
              <a:rPr lang="en-US" altLang="zh-CN" dirty="0"/>
              <a:t>3FS</a:t>
            </a:r>
            <a:r>
              <a:rPr lang="zh-CN" altLang="en-US" dirty="0"/>
              <a:t>文件系统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idx="1"/>
          </p:nvPr>
        </p:nvSpPr>
        <p:spPr>
          <a:xfrm>
            <a:off x="168551" y="1729053"/>
            <a:ext cx="3857420" cy="1672359"/>
          </a:xfrm>
        </p:spPr>
        <p:txBody>
          <a:bodyPr>
            <a:normAutofit fontScale="47500" lnSpcReduction="20000"/>
          </a:bodyPr>
          <a:lstStyle/>
          <a:p>
            <a:r>
              <a:rPr lang="zh-CN" altLang="en-US" sz="4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近日大火的</a:t>
            </a:r>
            <a:r>
              <a:rPr lang="en-US" altLang="zh-CN" sz="4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DeepSeek</a:t>
            </a:r>
            <a:r>
              <a:rPr lang="zh-CN" altLang="en-US" sz="4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在其开源周的收官之日开源了其</a:t>
            </a:r>
            <a:r>
              <a:rPr lang="en-US" altLang="zh-CN" sz="4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4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大模型训练依赖的文件系统，即</a:t>
            </a:r>
            <a:r>
              <a:rPr lang="en-US" altLang="zh-CN" sz="4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3FS</a:t>
            </a:r>
            <a:r>
              <a:rPr lang="zh-CN" altLang="en-US" sz="4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，也称作萤火超算文件系统。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87776A-D4C4-8E8B-A08C-A0B54A91B2FC}"/>
              </a:ext>
            </a:extLst>
          </p:cNvPr>
          <p:cNvSpPr txBox="1"/>
          <p:nvPr/>
        </p:nvSpPr>
        <p:spPr>
          <a:xfrm>
            <a:off x="394496" y="4071474"/>
            <a:ext cx="3631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它是一种高性能分布式文件系统，旨在应对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训练和推理工作负载的挑战。它利用现代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SSD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RDMA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网络提供共享存储层，从而简化分布式应用程序的开发。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6FA035B-C192-ABD2-2055-1FC9C878B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95259"/>
            <a:ext cx="3688400" cy="336528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D618834-7975-AB95-C1E4-DA1FE334AEC7}"/>
              </a:ext>
            </a:extLst>
          </p:cNvPr>
          <p:cNvSpPr txBox="1"/>
          <p:nvPr/>
        </p:nvSpPr>
        <p:spPr>
          <a:xfrm>
            <a:off x="4523944" y="5308144"/>
            <a:ext cx="368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6.6TiB/s  3.66TiB/s :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快速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Training&amp;KVCache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: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训练场景强相关，且强适配</a:t>
            </a:r>
          </a:p>
        </p:txBody>
      </p:sp>
    </p:spTree>
    <p:extLst>
      <p:ext uri="{BB962C8B-B14F-4D97-AF65-F5344CB8AC3E}">
        <p14:creationId xmlns:p14="http://schemas.microsoft.com/office/powerpoint/2010/main" val="2293239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387EC7-03FA-FA5B-2584-371E664D3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09" y="485174"/>
            <a:ext cx="7746160" cy="541227"/>
          </a:xfrm>
        </p:spPr>
        <p:txBody>
          <a:bodyPr/>
          <a:lstStyle/>
          <a:p>
            <a:r>
              <a:rPr lang="en-US" altLang="zh-CN" dirty="0"/>
              <a:t>Why 3FS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CCE13C-EA69-04D4-CB80-91C2245D3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27015"/>
            <a:ext cx="3540034" cy="12970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zh-CN" altLang="en-US" sz="23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当大模型训练所需的计算能力大幅提高，那么关于文件的数据</a:t>
            </a:r>
            <a:r>
              <a:rPr lang="en-US" altLang="zh-CN" sz="23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I/O</a:t>
            </a:r>
            <a:r>
              <a:rPr lang="zh-CN" altLang="en-US" sz="23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速度就成为了训练速度的一大障碍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D5268D-D508-7FC7-3180-73CA448EBAA1}"/>
              </a:ext>
            </a:extLst>
          </p:cNvPr>
          <p:cNvSpPr txBox="1"/>
          <p:nvPr/>
        </p:nvSpPr>
        <p:spPr>
          <a:xfrm>
            <a:off x="4434840" y="1727015"/>
            <a:ext cx="4206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换言之当下的文件系统难以满足大模型训练场景的极高速度需求，那么能否在这种场景下设计一个更加强大的文件系统</a:t>
            </a:r>
            <a:endParaRPr lang="zh-CN" altLang="en-US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下箭头 7">
            <a:extLst>
              <a:ext uri="{FF2B5EF4-FFF2-40B4-BE49-F238E27FC236}">
                <a16:creationId xmlns:a16="http://schemas.microsoft.com/office/drawing/2014/main" id="{4BB7345D-F2FE-DFE5-6682-551CB761E847}"/>
              </a:ext>
            </a:extLst>
          </p:cNvPr>
          <p:cNvSpPr/>
          <p:nvPr/>
        </p:nvSpPr>
        <p:spPr>
          <a:xfrm>
            <a:off x="3748723" y="2828109"/>
            <a:ext cx="732155" cy="973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91F8C7-EE29-C7A1-4C18-CD7F684F986B}"/>
              </a:ext>
            </a:extLst>
          </p:cNvPr>
          <p:cNvSpPr txBox="1"/>
          <p:nvPr/>
        </p:nvSpPr>
        <p:spPr>
          <a:xfrm>
            <a:off x="427967" y="4545874"/>
            <a:ext cx="2684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Training Requirements</a:t>
            </a: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极高的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I/O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速度</a:t>
            </a: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随机读取文件</a:t>
            </a: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读写的正确一致性</a:t>
            </a: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4.AI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负载工作优化</a:t>
            </a: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接口使用</a:t>
            </a:r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8B02EB0-CC4B-97C2-96F7-0F46B092CF73}"/>
              </a:ext>
            </a:extLst>
          </p:cNvPr>
          <p:cNvSpPr txBox="1"/>
          <p:nvPr/>
        </p:nvSpPr>
        <p:spPr>
          <a:xfrm>
            <a:off x="4572000" y="3930657"/>
            <a:ext cx="38992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3FS Features</a:t>
            </a: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并行分布式架构</a:t>
            </a: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实现无缓存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Direct I/O</a:t>
            </a: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使用链式复制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CRAQ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，强一致性保证分布式结构下训练数据高准确性的要求</a:t>
            </a: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4.KVCache——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大模型推理，并发随机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I/O——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数据加载</a:t>
            </a: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5.FUSE &amp; USRBIO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共同使用，双端保证易用与高效</a:t>
            </a:r>
          </a:p>
          <a:p>
            <a:endParaRPr lang="zh-CN" altLang="en-US" dirty="0"/>
          </a:p>
        </p:txBody>
      </p:sp>
      <p:sp>
        <p:nvSpPr>
          <p:cNvPr id="10" name="左右箭头 9">
            <a:extLst>
              <a:ext uri="{FF2B5EF4-FFF2-40B4-BE49-F238E27FC236}">
                <a16:creationId xmlns:a16="http://schemas.microsoft.com/office/drawing/2014/main" id="{6FF0F76D-01F9-CF6B-FE73-BDC43C8FBC36}"/>
              </a:ext>
            </a:extLst>
          </p:cNvPr>
          <p:cNvSpPr/>
          <p:nvPr/>
        </p:nvSpPr>
        <p:spPr>
          <a:xfrm>
            <a:off x="3540034" y="5152648"/>
            <a:ext cx="899795" cy="450624"/>
          </a:xfrm>
          <a:prstGeom prst="left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9229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153EF-DAEF-ACED-287D-1EA820D9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49" y="498237"/>
            <a:ext cx="7746160" cy="541227"/>
          </a:xfrm>
        </p:spPr>
        <p:txBody>
          <a:bodyPr/>
          <a:lstStyle/>
          <a:p>
            <a:r>
              <a:rPr lang="en-US" altLang="zh-CN" dirty="0"/>
              <a:t>3FS</a:t>
            </a:r>
            <a:r>
              <a:rPr lang="zh-CN" altLang="en-US" dirty="0"/>
              <a:t>中的安全漏洞</a:t>
            </a:r>
            <a:r>
              <a:rPr lang="en-US" altLang="zh-CN" dirty="0"/>
              <a:t>—C</a:t>
            </a:r>
            <a:r>
              <a:rPr lang="zh-CN" altLang="en-US" dirty="0"/>
              <a:t>语言的问题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59DF6-497D-FF1D-253D-5A3AE30C4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40" y="1691327"/>
            <a:ext cx="7746160" cy="2926393"/>
          </a:xfrm>
        </p:spPr>
        <p:txBody>
          <a:bodyPr/>
          <a:lstStyle/>
          <a:p>
            <a:r>
              <a:rPr lang="zh-CN" altLang="en-US" sz="2800" dirty="0"/>
              <a:t>缓冲区溢出（Buffer Overflow）</a:t>
            </a:r>
          </a:p>
          <a:p>
            <a:r>
              <a:rPr lang="zh-CN" altLang="en-US" sz="2800" dirty="0"/>
              <a:t>空指针解引用（Null Pointer Dereference）</a:t>
            </a:r>
          </a:p>
          <a:p>
            <a:r>
              <a:rPr lang="zh-CN" altLang="en-US" sz="2800" dirty="0"/>
              <a:t>内存泄漏（Memory Leaks）</a:t>
            </a:r>
          </a:p>
          <a:p>
            <a:r>
              <a:rPr lang="en-US" altLang="zh-CN" dirty="0"/>
              <a:t>….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B289F1-263D-CE1F-29B4-F53C795E8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4952"/>
            <a:ext cx="8458200" cy="11676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3DD5989-21DB-C04C-8A51-7F34BBABBD80}"/>
              </a:ext>
            </a:extLst>
          </p:cNvPr>
          <p:cNvSpPr txBox="1"/>
          <p:nvPr/>
        </p:nvSpPr>
        <p:spPr>
          <a:xfrm>
            <a:off x="176349" y="5558245"/>
            <a:ext cx="362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--</a:t>
            </a:r>
            <a:r>
              <a:rPr lang="zh-CN" altLang="en-US" dirty="0"/>
              <a:t>网安云对</a:t>
            </a:r>
            <a:r>
              <a:rPr lang="en-US" altLang="zh-CN" dirty="0"/>
              <a:t>3FS</a:t>
            </a:r>
            <a:r>
              <a:rPr lang="zh-CN" altLang="en-US" dirty="0"/>
              <a:t>源代码的检测结果</a:t>
            </a:r>
          </a:p>
        </p:txBody>
      </p:sp>
    </p:spTree>
    <p:extLst>
      <p:ext uri="{BB962C8B-B14F-4D97-AF65-F5344CB8AC3E}">
        <p14:creationId xmlns:p14="http://schemas.microsoft.com/office/powerpoint/2010/main" val="1643585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ACD827-672A-6D02-D95A-9028B048D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40" y="563552"/>
            <a:ext cx="7746160" cy="541227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为什么要选择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Rust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改写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CC09FB-4DD5-B936-931F-6549532D0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8783" y="1691327"/>
            <a:ext cx="8510452" cy="4488814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Rust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改写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FUSE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的主要优势：</a:t>
            </a:r>
            <a:r>
              <a:rPr lang="zh-CN" altLang="en-US" sz="18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内存安全、性能优化</a:t>
            </a:r>
            <a:endParaRPr lang="en-US" altLang="zh-CN" sz="180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Rust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通过其独特的借用检查器和所有权系统，确保在编译时消除内存安全问题。这使得使用</a:t>
            </a:r>
            <a:r>
              <a:rPr lang="en-US" altLang="zh-CN" sz="20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Rust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改写</a:t>
            </a:r>
            <a:r>
              <a:rPr lang="en-US" altLang="zh-CN" sz="20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FUSE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可以从根本上减少内存错误的风险，提高文件系统的稳定性和可靠性。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Rust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的零成本抽象和现代编译器优化使得其生成的机器码与</a:t>
            </a:r>
            <a:r>
              <a:rPr lang="en-US" altLang="zh-CN" sz="20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语言相当，甚至在某些情况下更高效。</a:t>
            </a:r>
            <a:r>
              <a:rPr lang="en-US" altLang="zh-CN" sz="20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Rust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的并发模型和轻量级线程（</a:t>
            </a:r>
            <a:r>
              <a:rPr lang="en-US" altLang="zh-CN" sz="20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threads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zh-CN" sz="20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可以更高效地处理I/O操作，减少系统调用的开销，从而提高文件系统的整体性能</a:t>
            </a:r>
            <a:endParaRPr lang="en-US" altLang="zh-CN" sz="200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Rust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的一些库可以实现高性能</a:t>
            </a:r>
            <a:r>
              <a:rPr lang="en-US" altLang="zh-CN" sz="20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IO,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</a:t>
            </a:r>
            <a:r>
              <a:rPr lang="en-US" altLang="zh-CN" sz="2000" dirty="0" err="1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flatbuffers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000" dirty="0" err="1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tokio-uring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，可以提高文件系统的性能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0329934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自定义 1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 bold"/>
        <a:ea typeface="微软雅黑 bold"/>
        <a:cs typeface=""/>
      </a:majorFont>
      <a:minorFont>
        <a:latin typeface="微软雅黑"/>
        <a:ea typeface="微软雅黑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622</TotalTime>
  <Words>2789</Words>
  <Application>Microsoft Office PowerPoint</Application>
  <PresentationFormat>全屏显示(4:3)</PresentationFormat>
  <Paragraphs>276</Paragraphs>
  <Slides>43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2" baseType="lpstr">
      <vt:lpstr>-apple-system</vt:lpstr>
      <vt:lpstr>等线</vt:lpstr>
      <vt:lpstr>宋体</vt:lpstr>
      <vt:lpstr>微软雅黑</vt:lpstr>
      <vt:lpstr>Arial</vt:lpstr>
      <vt:lpstr>Tahoma</vt:lpstr>
      <vt:lpstr>Wingdings</vt:lpstr>
      <vt:lpstr>Wingdings 2</vt:lpstr>
      <vt:lpstr>View</vt:lpstr>
      <vt:lpstr>RUST改写3FS文件系统中的FUSE模块</vt:lpstr>
      <vt:lpstr>目录</vt:lpstr>
      <vt:lpstr>项目简介</vt:lpstr>
      <vt:lpstr>PowerPoint 演示文稿</vt:lpstr>
      <vt:lpstr>项目背景:3FS与RUST</vt:lpstr>
      <vt:lpstr>3FS文件系统</vt:lpstr>
      <vt:lpstr>Why 3FS </vt:lpstr>
      <vt:lpstr>3FS中的安全漏洞—C语言的问题</vt:lpstr>
      <vt:lpstr>为什么要选择Rust改写</vt:lpstr>
      <vt:lpstr>研究实现：FUSE的改写</vt:lpstr>
      <vt:lpstr>改写的具体内容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部署结构</vt:lpstr>
      <vt:lpstr>PowerPoint 演示文稿</vt:lpstr>
      <vt:lpstr>PowerPoint 演示文稿</vt:lpstr>
      <vt:lpstr>PowerPoint 演示文稿</vt:lpstr>
      <vt:lpstr>研究结果</vt:lpstr>
      <vt:lpstr>注：ClickHouse是一个用于在线分析处理查询（OLAP）的列式数据库管理系统（DBMS）</vt:lpstr>
      <vt:lpstr>PowerPoint 演示文稿</vt:lpstr>
      <vt:lpstr>PowerPoint 演示文稿</vt:lpstr>
      <vt:lpstr>PowerPoint 演示文稿</vt:lpstr>
      <vt:lpstr>PowerPoint 演示文稿</vt:lpstr>
      <vt:lpstr>代码安全性</vt:lpstr>
      <vt:lpstr>PowerPoint 演示文稿</vt:lpstr>
      <vt:lpstr>PowerPoint 演示文稿</vt:lpstr>
      <vt:lpstr>总结与展望</vt:lpstr>
      <vt:lpstr>PowerPoint 演示文稿</vt:lpstr>
      <vt:lpstr>PowerPoint 演示文稿</vt:lpstr>
      <vt:lpstr>谢谢 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教务处PPT模板002</dc:title>
  <dc:creator>现代教育技术中心</dc:creator>
  <cp:lastModifiedBy>修宁 梁</cp:lastModifiedBy>
  <cp:revision>24</cp:revision>
  <dcterms:created xsi:type="dcterms:W3CDTF">2019-09-17T05:46:24Z</dcterms:created>
  <dcterms:modified xsi:type="dcterms:W3CDTF">2025-06-28T19:49:28Z</dcterms:modified>
</cp:coreProperties>
</file>